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3"/>
    <p:sldMasterId id="2147483663" r:id="rId4"/>
    <p:sldMasterId id="2147483676" r:id="rId5"/>
  </p:sldMasterIdLst>
  <p:notesMasterIdLst>
    <p:notesMasterId r:id="rId52"/>
  </p:notesMasterIdLst>
  <p:sldIdLst>
    <p:sldId id="609" r:id="rId6"/>
    <p:sldId id="602" r:id="rId7"/>
    <p:sldId id="612" r:id="rId8"/>
    <p:sldId id="613" r:id="rId9"/>
    <p:sldId id="622" r:id="rId10"/>
    <p:sldId id="623" r:id="rId11"/>
    <p:sldId id="624" r:id="rId12"/>
    <p:sldId id="626" r:id="rId13"/>
    <p:sldId id="627" r:id="rId14"/>
    <p:sldId id="628" r:id="rId15"/>
    <p:sldId id="629" r:id="rId16"/>
    <p:sldId id="630" r:id="rId17"/>
    <p:sldId id="614" r:id="rId18"/>
    <p:sldId id="621" r:id="rId19"/>
    <p:sldId id="631" r:id="rId20"/>
    <p:sldId id="632" r:id="rId21"/>
    <p:sldId id="633" r:id="rId22"/>
    <p:sldId id="634" r:id="rId23"/>
    <p:sldId id="635" r:id="rId24"/>
    <p:sldId id="636" r:id="rId25"/>
    <p:sldId id="650" r:id="rId26"/>
    <p:sldId id="651" r:id="rId27"/>
    <p:sldId id="652" r:id="rId28"/>
    <p:sldId id="653" r:id="rId29"/>
    <p:sldId id="654" r:id="rId30"/>
    <p:sldId id="655" r:id="rId31"/>
    <p:sldId id="656" r:id="rId32"/>
    <p:sldId id="658" r:id="rId33"/>
    <p:sldId id="637" r:id="rId34"/>
    <p:sldId id="616" r:id="rId35"/>
    <p:sldId id="617" r:id="rId36"/>
    <p:sldId id="638" r:id="rId37"/>
    <p:sldId id="618" r:id="rId38"/>
    <p:sldId id="619" r:id="rId39"/>
    <p:sldId id="620" r:id="rId40"/>
    <p:sldId id="640" r:id="rId41"/>
    <p:sldId id="641" r:id="rId42"/>
    <p:sldId id="639" r:id="rId43"/>
    <p:sldId id="615" r:id="rId44"/>
    <p:sldId id="662" r:id="rId45"/>
    <p:sldId id="659" r:id="rId46"/>
    <p:sldId id="661" r:id="rId47"/>
    <p:sldId id="663" r:id="rId48"/>
    <p:sldId id="664" r:id="rId49"/>
    <p:sldId id="660" r:id="rId50"/>
    <p:sldId id="665" r:id="rId51"/>
  </p:sldIdLst>
  <p:sldSz cx="18288000" cy="10287000"/>
  <p:notesSz cx="6858000" cy="9144000"/>
  <p:defaultTextStyle>
    <a:defPPr>
      <a:defRPr lang="uk-UA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66B3"/>
    <a:srgbClr val="1263AE"/>
    <a:srgbClr val="FA9A04"/>
    <a:srgbClr val="000000"/>
    <a:srgbClr val="64D4EA"/>
    <a:srgbClr val="4CCCE6"/>
    <a:srgbClr val="6CD5EA"/>
    <a:srgbClr val="2BC3E1"/>
    <a:srgbClr val="57CFE7"/>
    <a:srgbClr val="AAC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8" autoAdjust="0"/>
    <p:restoredTop sz="95124" autoAdjust="0"/>
  </p:normalViewPr>
  <p:slideViewPr>
    <p:cSldViewPr>
      <p:cViewPr>
        <p:scale>
          <a:sx n="55" d="100"/>
          <a:sy n="55" d="100"/>
        </p:scale>
        <p:origin x="776" y="544"/>
      </p:cViewPr>
      <p:guideLst>
        <p:guide orient="horz" pos="3331"/>
        <p:guide pos="5760"/>
      </p:guideLst>
    </p:cSldViewPr>
  </p:slideViewPr>
  <p:outlineViewPr>
    <p:cViewPr>
      <p:scale>
        <a:sx n="33" d="100"/>
        <a:sy n="33" d="100"/>
      </p:scale>
      <p:origin x="0" y="-257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662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notesMaster" Target="notesMasters/notesMaster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7185-10FB-4A57-B3F0-45136A811A24}" type="datetimeFigureOut">
              <a:rPr lang="uk-UA" smtClean="0"/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3A12-1E0F-412B-B376-8089A55D946C}" type="slidenum">
              <a:rPr lang="uk-UA" smtClean="0"/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EAM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053328" y="2633472"/>
            <a:ext cx="2450592" cy="245059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784080" y="2633472"/>
            <a:ext cx="2450592" cy="245059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7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EAM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00984" y="2715768"/>
            <a:ext cx="2450592" cy="245059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918704" y="2715768"/>
            <a:ext cx="2450592" cy="245059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2527280" y="2715768"/>
            <a:ext cx="2450592" cy="245059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8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EAM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37560" y="2935224"/>
            <a:ext cx="1591056" cy="1591056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337560" y="5980176"/>
            <a:ext cx="1591056" cy="1591056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811512" y="2935224"/>
            <a:ext cx="1591056" cy="1591056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811512" y="5981700"/>
            <a:ext cx="1591056" cy="1591056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9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EAM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24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565" y="0"/>
            <a:ext cx="120396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IMG-SLIDE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952500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8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952500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973455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IMG-SLIDE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7524756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7696206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25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IMG-SLIDE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273552" y="2779776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1887200" y="2779776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7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IMG-SLIDE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772400" y="2093976"/>
            <a:ext cx="2743200" cy="27432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6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IMG-SLIDE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99616" y="3346704"/>
            <a:ext cx="3593592" cy="359359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5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0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IMG-SLIDE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5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IMG-SLIDE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4400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5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IMG-SLIDE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8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IMG-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46760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763905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4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IMG-SLIDE OPT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8107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2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98107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7"/>
          <p:cNvSpPr>
            <a:spLocks noGrp="1"/>
          </p:cNvSpPr>
          <p:nvPr>
            <p:ph type="title" hasCustomPrompt="1"/>
          </p:nvPr>
        </p:nvSpPr>
        <p:spPr>
          <a:xfrm>
            <a:off x="100203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smtClean="0"/>
          </a:p>
        </p:txBody>
      </p:sp>
      <p:pic>
        <p:nvPicPr>
          <p:cNvPr id="10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290120"/>
            <a:ext cx="895350" cy="519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DEVICES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3255264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5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DEVICES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38928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63624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163824" y="335584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7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DEVICES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2999232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5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DEVICES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51760" y="2990088"/>
            <a:ext cx="6400800" cy="39410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5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2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DEVICES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438144" y="3054096"/>
            <a:ext cx="5276088" cy="32552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5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DEVICES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21408" y="2953512"/>
            <a:ext cx="6519672" cy="373075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5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DEVICES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002536" y="2788920"/>
            <a:ext cx="7178040" cy="41056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5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DEVICES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61888" y="2441448"/>
            <a:ext cx="5705856" cy="32461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657600" y="5753100"/>
            <a:ext cx="685800" cy="121615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90872" y="4754880"/>
            <a:ext cx="1645920" cy="21762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055096" y="4334256"/>
            <a:ext cx="3886200" cy="24048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9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DEVICES OPT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07208" y="3200400"/>
            <a:ext cx="3886200" cy="3886200"/>
          </a:xfrm>
          <a:prstGeom prst="rect">
            <a:avLst/>
          </a:prstGeom>
          <a:effectLst>
            <a:outerShdw blurRad="292100" dist="38100" dir="5400000" algn="t" rotWithShape="0">
              <a:schemeClr val="accent1">
                <a:alpha val="67000"/>
              </a:schemeClr>
            </a:outerShdw>
          </a:effectLst>
        </p:spPr>
        <p:txBody>
          <a:bodyPr/>
          <a:lstStyle/>
          <a:p>
            <a:endParaRPr lang="uk-UA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5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DEVICES OPT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29384" y="321868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6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DEVICES OPT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0195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46811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520440" y="3264408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8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DEVICES OPT-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24328" y="2990088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6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DEVICES OPT-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05500" y="2628900"/>
            <a:ext cx="6477000" cy="3962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8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DEVICES OPT-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55064" y="2788920"/>
            <a:ext cx="6967728" cy="398678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7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DARK 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6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DEVICES OPT-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46320" y="3200400"/>
            <a:ext cx="8622792" cy="4846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6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ORTFOLIO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87552" y="2478024"/>
            <a:ext cx="9052560" cy="5998464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5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ORTFOLIO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16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012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7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ORTFOLIO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8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ORTFOLIO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8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ORTFOLIO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41148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23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ORTFOLIO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576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6576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3152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3152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9728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9728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46304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304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30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ORTFOLIO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4572000" cy="2743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4572000" cy="2743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72000" y="5148072"/>
            <a:ext cx="4572000" cy="2743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9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ORTFOLIO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716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9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RODU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303338" y="3257550"/>
            <a:ext cx="5715000" cy="3833813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4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DARK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2400300"/>
            <a:ext cx="18288000" cy="54864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22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DARK BOT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143500"/>
            <a:ext cx="18288000" cy="51435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</a:t>
            </a:r>
            <a:endParaRPr lang="en-US" dirty="0"/>
          </a:p>
          <a:p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6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2586" y="-94433"/>
            <a:ext cx="7300271" cy="2548642"/>
          </a:xfrm>
        </p:spPr>
        <p:txBody>
          <a:bodyPr lIns="0" tIns="0" rIns="0" bIns="0"/>
          <a:lstStyle>
            <a:lvl1pPr>
              <a:defRPr sz="5285" b="0" i="0">
                <a:solidFill>
                  <a:srgbClr val="04182D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091" y="2305059"/>
            <a:ext cx="10348022" cy="5323150"/>
          </a:xfrm>
        </p:spPr>
        <p:txBody>
          <a:bodyPr lIns="0" tIns="0" rIns="0" bIns="0"/>
          <a:lstStyle>
            <a:lvl1pPr>
              <a:defRPr sz="2935" b="0" i="0">
                <a:solidFill>
                  <a:srgbClr val="04182D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9310" y="9705075"/>
            <a:ext cx="11078795" cy="365263"/>
          </a:xfrm>
        </p:spPr>
        <p:txBody>
          <a:bodyPr lIns="0" tIns="0" rIns="0" bIns="0"/>
          <a:lstStyle>
            <a:lvl1pPr>
              <a:defRPr sz="2640" b="0" i="0">
                <a:solidFill>
                  <a:srgbClr val="04182D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ts val="2245"/>
              </a:lnSpc>
            </a:pPr>
            <a:r>
              <a:rPr spc="20" dirty="0"/>
              <a:t>INTRODUCTION</a:t>
            </a:r>
            <a:r>
              <a:rPr spc="-60" dirty="0"/>
              <a:t> </a:t>
            </a:r>
            <a:r>
              <a:rPr spc="-45" dirty="0"/>
              <a:t>TO</a:t>
            </a:r>
            <a:r>
              <a:rPr spc="-55" dirty="0"/>
              <a:t> </a:t>
            </a:r>
            <a:r>
              <a:rPr spc="-90" dirty="0"/>
              <a:t>DATA</a:t>
            </a:r>
            <a:r>
              <a:rPr spc="-55" dirty="0"/>
              <a:t> </a:t>
            </a:r>
            <a:r>
              <a:rPr spc="20" dirty="0"/>
              <a:t>VISUALIZATION</a:t>
            </a:r>
            <a:r>
              <a:rPr spc="-55" dirty="0"/>
              <a:t> </a:t>
            </a:r>
            <a:r>
              <a:rPr spc="55" dirty="0"/>
              <a:t>WITH</a:t>
            </a:r>
            <a:r>
              <a:rPr spc="-55" dirty="0"/>
              <a:t> </a:t>
            </a:r>
            <a:r>
              <a:rPr dirty="0"/>
              <a:t>PLOTLY</a:t>
            </a:r>
            <a:r>
              <a:rPr spc="-55" dirty="0"/>
              <a:t> </a:t>
            </a:r>
            <a:r>
              <a:rPr spc="30" dirty="0"/>
              <a:t>IN</a:t>
            </a:r>
            <a:r>
              <a:rPr spc="-60" dirty="0"/>
              <a:t> </a:t>
            </a:r>
            <a:r>
              <a:rPr spc="60" dirty="0"/>
              <a:t>PYTHON</a:t>
            </a:r>
            <a:endParaRPr spc="6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0"/>
            <a:ext cx="4206240" cy="514350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EAM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152525" y="2846933"/>
            <a:ext cx="5486400" cy="54864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7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EAM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828800" y="2462466"/>
            <a:ext cx="2706624" cy="2706624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  <a:endParaRPr lang="en-US" dirty="0"/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23" name="Shape 33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4850" y="9321032"/>
            <a:ext cx="895350" cy="47485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itle 7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54483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600" b="1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uk-UA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5" Type="http://schemas.openxmlformats.org/officeDocument/2006/relationships/theme" Target="../theme/theme4.xml"/><Relationship Id="rId24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8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8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8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8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plotly.com/python-api-reference/generated/plotly.graph_objects.Layout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plotly.com/python/builtin-colorscales/" TargetMode="Externa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hyperlink" Target="https://www.dash-mantine-components.com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plotly.com/python-api-reference/generated/plotly.graph_objects.Figure.html" TargetMode="External"/><Relationship Id="rId3" Type="http://schemas.openxmlformats.org/officeDocument/2006/relationships/hyperlink" Target="https://plotly.com/python-api-reference/generated/plotly.graph_objects.Scatter.html#plotly.graph_objects.Scatter" TargetMode="External"/><Relationship Id="rId2" Type="http://schemas.openxmlformats.org/officeDocument/2006/relationships/hyperlink" Target="https://plotly.com/python-api-reference/plotly.graph_objects.html" TargetMode="External"/><Relationship Id="rId1" Type="http://schemas.openxmlformats.org/officeDocument/2006/relationships/hyperlink" Target="https://plotly.com/python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0"/>
            <a:ext cx="18288000" cy="102870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2444409" y="4543335"/>
            <a:ext cx="13399181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latin typeface="+mn-ea"/>
                <a:ea typeface="Roboto Condensed" panose="02000000000000000000" pitchFamily="2" charset="0"/>
                <a:cs typeface="+mn-ea"/>
              </a:rPr>
              <a:t>Interactive Data Visualization</a:t>
            </a:r>
            <a:r>
              <a:rPr lang="en-US" sz="6600" dirty="0">
                <a:solidFill>
                  <a:schemeClr val="accent1"/>
                </a:solidFill>
                <a:latin typeface="+mn-ea"/>
                <a:ea typeface="Roboto Condensed" panose="02000000000000000000" pitchFamily="2" charset="0"/>
                <a:cs typeface="+mn-ea"/>
              </a:rPr>
              <a:t>:</a:t>
            </a:r>
            <a:endParaRPr lang="en-US" sz="6600" b="1" dirty="0">
              <a:solidFill>
                <a:schemeClr val="accent1"/>
              </a:solidFill>
              <a:latin typeface="+mn-ea"/>
              <a:ea typeface="Roboto Condensed" panose="02000000000000000000" pitchFamily="2" charset="0"/>
              <a:cs typeface="+mn-ea"/>
            </a:endParaRPr>
          </a:p>
          <a:p>
            <a:pPr algn="ctr"/>
            <a:r>
              <a:rPr lang="en-US" sz="6600" b="1" dirty="0">
                <a:solidFill>
                  <a:schemeClr val="accent1"/>
                </a:solidFill>
                <a:latin typeface="+mn-ea"/>
                <a:ea typeface="Roboto Condensed" panose="02000000000000000000" pitchFamily="2" charset="0"/>
                <a:cs typeface="+mn-ea"/>
              </a:rPr>
              <a:t>Dash and Plotly Dashboards</a:t>
            </a:r>
            <a:endParaRPr lang="en-US" sz="6600" b="1" dirty="0">
              <a:solidFill>
                <a:schemeClr val="accent1"/>
              </a:solidFill>
              <a:latin typeface="+mn-ea"/>
              <a:ea typeface="Roboto Condensed" panose="02000000000000000000" pitchFamily="2" charset="0"/>
              <a:cs typeface="+mn-ea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5905500" y="7505700"/>
            <a:ext cx="647700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+mn-ea"/>
                <a:cs typeface="+mn-ea"/>
              </a:rPr>
              <a:t>Christian Stefani</a:t>
            </a:r>
            <a:endParaRPr lang="en-US" sz="3000" b="1" dirty="0">
              <a:solidFill>
                <a:schemeClr val="tx2"/>
              </a:solidFill>
              <a:latin typeface="+mn-ea"/>
              <a:cs typeface="+mn-ea"/>
            </a:endParaRPr>
          </a:p>
          <a:p>
            <a:pPr algn="ctr"/>
            <a:r>
              <a:rPr lang="it-IT" sz="2400" dirty="0">
                <a:solidFill>
                  <a:schemeClr val="tx2"/>
                </a:solidFill>
                <a:latin typeface="+mn-ea"/>
                <a:cs typeface="+mn-ea"/>
              </a:rPr>
              <a:t>Center for </a:t>
            </a:r>
            <a:r>
              <a:rPr lang="it-IT" sz="2400" dirty="0" err="1">
                <a:solidFill>
                  <a:schemeClr val="tx2"/>
                </a:solidFill>
                <a:latin typeface="+mn-ea"/>
                <a:cs typeface="+mn-ea"/>
              </a:rPr>
              <a:t>Sensors</a:t>
            </a:r>
            <a:r>
              <a:rPr lang="it-IT" sz="2400" dirty="0">
                <a:solidFill>
                  <a:schemeClr val="tx2"/>
                </a:solidFill>
                <a:latin typeface="+mn-ea"/>
                <a:cs typeface="+mn-ea"/>
              </a:rPr>
              <a:t> &amp; Devices</a:t>
            </a:r>
            <a:endParaRPr lang="en-US" sz="2400" dirty="0">
              <a:solidFill>
                <a:schemeClr val="tx2"/>
              </a:solidFill>
              <a:latin typeface="+mn-ea"/>
              <a:cs typeface="+mn-ea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+mn-ea"/>
                <a:cs typeface="+mn-ea"/>
              </a:rPr>
              <a:t>Fondazione Bruno Kessler</a:t>
            </a:r>
            <a:endParaRPr lang="en-US" sz="2400" dirty="0">
              <a:solidFill>
                <a:schemeClr val="tx2"/>
              </a:solidFill>
              <a:latin typeface="+mn-ea"/>
              <a:cs typeface="+mn-ea"/>
            </a:endParaRPr>
          </a:p>
        </p:txBody>
      </p:sp>
      <p:sp>
        <p:nvSpPr>
          <p:cNvPr id="10" name="Rettangolo 12"/>
          <p:cNvSpPr/>
          <p:nvPr/>
        </p:nvSpPr>
        <p:spPr>
          <a:xfrm>
            <a:off x="9982200" y="9006313"/>
            <a:ext cx="762000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i="1" dirty="0" err="1">
                <a:solidFill>
                  <a:srgbClr val="0070C0"/>
                </a:solidFill>
              </a:rPr>
              <a:t>cstefani@fbk.eu</a:t>
            </a:r>
            <a:r>
              <a:rPr lang="en-US" sz="2000" i="1" dirty="0">
                <a:solidFill>
                  <a:srgbClr val="0070C0"/>
                </a:solidFill>
              </a:rPr>
              <a:t> </a:t>
            </a:r>
            <a:br>
              <a:rPr lang="en-US" sz="2000" i="1" dirty="0">
                <a:solidFill>
                  <a:srgbClr val="0070C0"/>
                </a:solidFill>
              </a:rPr>
            </a:br>
            <a:r>
              <a:rPr lang="it-IT" sz="2000" i="1" dirty="0">
                <a:solidFill>
                  <a:srgbClr val="0070C0"/>
                </a:solidFill>
              </a:rPr>
              <a:t>www.fbk.eu</a:t>
            </a:r>
            <a:endParaRPr lang="en-US" sz="2000" i="1" dirty="0">
              <a:solidFill>
                <a:srgbClr val="0070C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876300"/>
            <a:ext cx="3980721" cy="16342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/>
              <a:t>Creating our Figure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545" y="1928495"/>
            <a:ext cx="17308195" cy="5903595"/>
          </a:xfrm>
          <a:prstGeom prst="rect">
            <a:avLst/>
          </a:prstGeom>
        </p:spPr>
      </p:pic>
      <p:sp>
        <p:nvSpPr>
          <p:cNvPr id="4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/>
              <a:t>Our Figure relevated</a:t>
            </a:r>
            <a:endParaRPr lang="en-US"/>
          </a:p>
        </p:txBody>
      </p:sp>
      <p:sp>
        <p:nvSpPr>
          <p:cNvPr id="34" name="Text Box 33"/>
          <p:cNvSpPr txBox="1"/>
          <p:nvPr/>
        </p:nvSpPr>
        <p:spPr>
          <a:xfrm>
            <a:off x="1066800" y="1866900"/>
            <a:ext cx="52247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Let’s see what is produced!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5600" y="2705100"/>
            <a:ext cx="11902440" cy="6625590"/>
          </a:xfrm>
          <a:prstGeom prst="rect">
            <a:avLst/>
          </a:prstGeom>
        </p:spPr>
      </p:pic>
      <p:sp>
        <p:nvSpPr>
          <p:cNvPr id="4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/>
              <a:t>Plotly’s instant interactivity</a:t>
            </a:r>
            <a:endParaRPr lang="en-US"/>
          </a:p>
        </p:txBody>
      </p:sp>
      <p:sp>
        <p:nvSpPr>
          <p:cNvPr id="34" name="Text Box 33"/>
          <p:cNvSpPr txBox="1"/>
          <p:nvPr/>
        </p:nvSpPr>
        <p:spPr>
          <a:xfrm>
            <a:off x="1066800" y="1866900"/>
            <a:ext cx="6761480" cy="23495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Plotly provides instant interactivity: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584200" indent="-571500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Hover over data points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584200" indent="-571500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Extra interactive buttons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4216400"/>
            <a:ext cx="15754985" cy="5025390"/>
          </a:xfrm>
          <a:prstGeom prst="rect">
            <a:avLst/>
          </a:prstGeom>
        </p:spPr>
      </p:pic>
      <p:sp>
        <p:nvSpPr>
          <p:cNvPr id="3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ezgif.com-video-to-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6370" y="1098550"/>
            <a:ext cx="15218410" cy="8117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1087755"/>
          </a:xfrm>
        </p:spPr>
        <p:txBody>
          <a:bodyPr/>
          <a:p>
            <a:r>
              <a:rPr lang="en-US">
                <a:sym typeface="+mn-ea"/>
              </a:rPr>
              <a:t>Plotly’s instant interactivity</a:t>
            </a:r>
            <a:br>
              <a:rPr lang="en-US"/>
            </a:br>
            <a:endParaRPr lang="en-US">
              <a:latin typeface="+mn-ea"/>
              <a:cs typeface="+mn-ea"/>
            </a:endParaRPr>
          </a:p>
        </p:txBody>
      </p:sp>
      <p:sp>
        <p:nvSpPr>
          <p:cNvPr id="3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object 5"/>
          <p:cNvSpPr/>
          <p:nvPr/>
        </p:nvSpPr>
        <p:spPr>
          <a:xfrm>
            <a:off x="4589145" y="5372100"/>
            <a:ext cx="848995" cy="429895"/>
          </a:xfrm>
          <a:custGeom>
            <a:avLst/>
            <a:gdLst/>
            <a:ahLst/>
            <a:cxnLst/>
            <a:rect l="l" t="t" r="r" b="b"/>
            <a:pathLst>
              <a:path w="1105534" h="429894">
                <a:moveTo>
                  <a:pt x="1028895" y="429878"/>
                </a:moveTo>
                <a:lnTo>
                  <a:pt x="76504" y="429878"/>
                </a:lnTo>
                <a:lnTo>
                  <a:pt x="71179" y="429353"/>
                </a:lnTo>
                <a:lnTo>
                  <a:pt x="31920" y="413091"/>
                </a:lnTo>
                <a:lnTo>
                  <a:pt x="4174" y="374363"/>
                </a:lnTo>
                <a:lnTo>
                  <a:pt x="0" y="347996"/>
                </a:lnTo>
                <a:lnTo>
                  <a:pt x="0" y="76505"/>
                </a:lnTo>
                <a:lnTo>
                  <a:pt x="16786" y="31920"/>
                </a:lnTo>
                <a:lnTo>
                  <a:pt x="55513" y="4175"/>
                </a:lnTo>
                <a:lnTo>
                  <a:pt x="76504" y="0"/>
                </a:lnTo>
                <a:lnTo>
                  <a:pt x="1028895" y="0"/>
                </a:lnTo>
                <a:lnTo>
                  <a:pt x="1073479" y="16786"/>
                </a:lnTo>
                <a:lnTo>
                  <a:pt x="1101225" y="55513"/>
                </a:lnTo>
                <a:lnTo>
                  <a:pt x="1105400" y="76505"/>
                </a:lnTo>
                <a:lnTo>
                  <a:pt x="1105400" y="353372"/>
                </a:lnTo>
                <a:lnTo>
                  <a:pt x="1088613" y="397957"/>
                </a:lnTo>
                <a:lnTo>
                  <a:pt x="1049885" y="425702"/>
                </a:lnTo>
                <a:lnTo>
                  <a:pt x="1028895" y="429878"/>
                </a:lnTo>
                <a:close/>
              </a:path>
            </a:pathLst>
          </a:custGeom>
          <a:solidFill>
            <a:srgbClr val="EFEBE3"/>
          </a:solidFill>
        </p:spPr>
        <p:txBody>
          <a:bodyPr wrap="square" lIns="0" tIns="0" rIns="0" bIns="0" rtlCol="0"/>
          <a:p/>
        </p:txBody>
      </p:sp>
      <p:sp>
        <p:nvSpPr>
          <p:cNvPr id="4" name="object 5"/>
          <p:cNvSpPr/>
          <p:nvPr/>
        </p:nvSpPr>
        <p:spPr>
          <a:xfrm>
            <a:off x="1828800" y="5367020"/>
            <a:ext cx="2644140" cy="511175"/>
          </a:xfrm>
          <a:custGeom>
            <a:avLst/>
            <a:gdLst/>
            <a:ahLst/>
            <a:cxnLst/>
            <a:rect l="l" t="t" r="r" b="b"/>
            <a:pathLst>
              <a:path w="1105534" h="429894">
                <a:moveTo>
                  <a:pt x="1028895" y="429878"/>
                </a:moveTo>
                <a:lnTo>
                  <a:pt x="76504" y="429878"/>
                </a:lnTo>
                <a:lnTo>
                  <a:pt x="71179" y="429353"/>
                </a:lnTo>
                <a:lnTo>
                  <a:pt x="31920" y="413091"/>
                </a:lnTo>
                <a:lnTo>
                  <a:pt x="4174" y="374363"/>
                </a:lnTo>
                <a:lnTo>
                  <a:pt x="0" y="347996"/>
                </a:lnTo>
                <a:lnTo>
                  <a:pt x="0" y="76505"/>
                </a:lnTo>
                <a:lnTo>
                  <a:pt x="16786" y="31920"/>
                </a:lnTo>
                <a:lnTo>
                  <a:pt x="55513" y="4175"/>
                </a:lnTo>
                <a:lnTo>
                  <a:pt x="76504" y="0"/>
                </a:lnTo>
                <a:lnTo>
                  <a:pt x="1028895" y="0"/>
                </a:lnTo>
                <a:lnTo>
                  <a:pt x="1073479" y="16786"/>
                </a:lnTo>
                <a:lnTo>
                  <a:pt x="1101225" y="55513"/>
                </a:lnTo>
                <a:lnTo>
                  <a:pt x="1105400" y="76505"/>
                </a:lnTo>
                <a:lnTo>
                  <a:pt x="1105400" y="353372"/>
                </a:lnTo>
                <a:lnTo>
                  <a:pt x="1088613" y="397957"/>
                </a:lnTo>
                <a:lnTo>
                  <a:pt x="1049885" y="425702"/>
                </a:lnTo>
                <a:lnTo>
                  <a:pt x="1028895" y="429878"/>
                </a:lnTo>
                <a:close/>
              </a:path>
            </a:pathLst>
          </a:custGeom>
          <a:solidFill>
            <a:srgbClr val="EFEBE3"/>
          </a:solid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1875790" y="3162300"/>
            <a:ext cx="2644140" cy="429895"/>
          </a:xfrm>
          <a:custGeom>
            <a:avLst/>
            <a:gdLst/>
            <a:ahLst/>
            <a:cxnLst/>
            <a:rect l="l" t="t" r="r" b="b"/>
            <a:pathLst>
              <a:path w="1105534" h="429894">
                <a:moveTo>
                  <a:pt x="1028895" y="429878"/>
                </a:moveTo>
                <a:lnTo>
                  <a:pt x="76504" y="429878"/>
                </a:lnTo>
                <a:lnTo>
                  <a:pt x="71179" y="429353"/>
                </a:lnTo>
                <a:lnTo>
                  <a:pt x="31920" y="413091"/>
                </a:lnTo>
                <a:lnTo>
                  <a:pt x="4174" y="374363"/>
                </a:lnTo>
                <a:lnTo>
                  <a:pt x="0" y="347996"/>
                </a:lnTo>
                <a:lnTo>
                  <a:pt x="0" y="76505"/>
                </a:lnTo>
                <a:lnTo>
                  <a:pt x="16786" y="31920"/>
                </a:lnTo>
                <a:lnTo>
                  <a:pt x="55513" y="4175"/>
                </a:lnTo>
                <a:lnTo>
                  <a:pt x="76504" y="0"/>
                </a:lnTo>
                <a:lnTo>
                  <a:pt x="1028895" y="0"/>
                </a:lnTo>
                <a:lnTo>
                  <a:pt x="1073479" y="16786"/>
                </a:lnTo>
                <a:lnTo>
                  <a:pt x="1101225" y="55513"/>
                </a:lnTo>
                <a:lnTo>
                  <a:pt x="1105400" y="76505"/>
                </a:lnTo>
                <a:lnTo>
                  <a:pt x="1105400" y="353372"/>
                </a:lnTo>
                <a:lnTo>
                  <a:pt x="1088613" y="397957"/>
                </a:lnTo>
                <a:lnTo>
                  <a:pt x="1049885" y="425702"/>
                </a:lnTo>
                <a:lnTo>
                  <a:pt x="1028895" y="429878"/>
                </a:lnTo>
                <a:close/>
              </a:path>
            </a:pathLst>
          </a:custGeom>
          <a:solidFill>
            <a:srgbClr val="EFEBE3"/>
          </a:solidFill>
        </p:spPr>
        <p:txBody>
          <a:bodyPr wrap="square" lIns="0" tIns="0" rIns="0" bIns="0" rtlCol="0"/>
          <a:p/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/>
              <a:t>Univariate visualizations</a:t>
            </a:r>
            <a:endParaRPr lang="en-US"/>
          </a:p>
        </p:txBody>
      </p:sp>
      <p:sp>
        <p:nvSpPr>
          <p:cNvPr id="34" name="Text Box 33"/>
          <p:cNvSpPr txBox="1"/>
          <p:nvPr/>
        </p:nvSpPr>
        <p:spPr>
          <a:xfrm>
            <a:off x="1066800" y="1866900"/>
            <a:ext cx="11911330" cy="46221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Plotly shorcut methods: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algn="l">
              <a:lnSpc>
                <a:spcPct val="100000"/>
              </a:lnSpc>
              <a:spcBef>
                <a:spcPts val="110"/>
              </a:spcBef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755650" indent="-74295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AutoNum type="arabicPeriod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plotly.express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12850" lvl="1" indent="-74295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 Specify a DataFrame and its columns as arguments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12850" lvl="1" indent="-74295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Quick, nice but less customization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469900" lvl="1" indent="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None/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755650" lvl="0" indent="-74295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AutoNum type="arabicPeriod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graph_objects go.x methods (go.Bar(), go.Scatter()) etc.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12850" lvl="1" indent="-74295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Many more customization options, but more code needed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</p:txBody>
      </p:sp>
      <p:sp>
        <p:nvSpPr>
          <p:cNvPr id="3" name="Segnaposto numero diapositiva 1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142994" cy="954107"/>
          </a:xfrm>
        </p:spPr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/>
              <a:t>What are univariate plots?</a:t>
            </a:r>
            <a:endParaRPr lang="en-US"/>
          </a:p>
        </p:txBody>
      </p:sp>
      <p:sp>
        <p:nvSpPr>
          <p:cNvPr id="34" name="Text Box 33"/>
          <p:cNvSpPr txBox="1"/>
          <p:nvPr/>
        </p:nvSpPr>
        <p:spPr>
          <a:xfrm>
            <a:off x="1066800" y="2171700"/>
            <a:ext cx="8501380" cy="57581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Univariate plots display only one variable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algn="l">
              <a:lnSpc>
                <a:spcPct val="100000"/>
              </a:lnSpc>
              <a:spcBef>
                <a:spcPts val="110"/>
              </a:spcBef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For analyzing the distribution of that variable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algn="l">
              <a:lnSpc>
                <a:spcPct val="100000"/>
              </a:lnSpc>
              <a:spcBef>
                <a:spcPts val="110"/>
              </a:spcBef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Common univariate plots: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algn="l">
              <a:lnSpc>
                <a:spcPct val="100000"/>
              </a:lnSpc>
              <a:spcBef>
                <a:spcPts val="110"/>
              </a:spcBef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584200" indent="-57150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Bar chart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584200" indent="-57150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Histogram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584200" indent="-57150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Box plot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584200" indent="-57150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Density plots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</p:txBody>
      </p:sp>
      <p:sp>
        <p:nvSpPr>
          <p:cNvPr id="3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/>
              <a:t>Bar Charts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2600" y="2095500"/>
            <a:ext cx="8947785" cy="6226810"/>
          </a:xfrm>
          <a:prstGeom prst="rect">
            <a:avLst/>
          </a:prstGeom>
        </p:spPr>
      </p:pic>
      <p:sp>
        <p:nvSpPr>
          <p:cNvPr id="34" name="Text Box 33"/>
          <p:cNvSpPr txBox="1"/>
          <p:nvPr/>
        </p:nvSpPr>
        <p:spPr>
          <a:xfrm>
            <a:off x="533400" y="2171700"/>
            <a:ext cx="9629140" cy="403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Bar charts have: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algn="l">
              <a:lnSpc>
                <a:spcPct val="100000"/>
              </a:lnSpc>
              <a:spcBef>
                <a:spcPts val="110"/>
              </a:spcBef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755650" indent="-74295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X-axis with a bar per group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12850" lvl="1" indent="-74295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One group = one bar! (Hence UNIvariate)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469900" lvl="1" indent="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None/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584200" indent="-57150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The y-axis height represents the value of some variable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</p:txBody>
      </p:sp>
      <p:sp>
        <p:nvSpPr>
          <p:cNvPr id="4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/>
              <a:t>Bar chart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0" y="2847975"/>
            <a:ext cx="15668625" cy="470281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371600" y="2171700"/>
            <a:ext cx="96291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Let's rebuild with </a:t>
            </a:r>
            <a:r>
              <a:rPr lang="en-US" sz="3600" b="1">
                <a:solidFill>
                  <a:schemeClr val="tx1"/>
                </a:solidFill>
                <a:effectLst/>
                <a:latin typeface="+mn-ea"/>
                <a:cs typeface="+mn-ea"/>
              </a:rPr>
              <a:t>plotly.express</a:t>
            </a:r>
            <a:endParaRPr lang="en-US" sz="3600" b="1">
              <a:solidFill>
                <a:schemeClr val="tx1"/>
              </a:solidFill>
              <a:effectLst/>
              <a:latin typeface="+mn-ea"/>
              <a:cs typeface="+mn-ea"/>
            </a:endParaRPr>
          </a:p>
        </p:txBody>
      </p:sp>
      <p:sp>
        <p:nvSpPr>
          <p:cNvPr id="4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/>
              <a:t>Histograms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066800" y="2171700"/>
            <a:ext cx="8204835" cy="514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Histograms have: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algn="l">
              <a:lnSpc>
                <a:spcPct val="100000"/>
              </a:lnSpc>
              <a:spcBef>
                <a:spcPts val="110"/>
              </a:spcBef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584200" indent="-57150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Multiple columns (called 'bins') representing a range of values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041400" lvl="1" indent="-57150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The height of each bar = count of samples within that bin range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469900" lvl="1" indent="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None/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584200" indent="-57150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The number of bins can be manual or automatic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1125" y="1004570"/>
            <a:ext cx="8515350" cy="7245985"/>
          </a:xfrm>
          <a:prstGeom prst="rect">
            <a:avLst/>
          </a:prstGeom>
        </p:spPr>
      </p:pic>
      <p:sp>
        <p:nvSpPr>
          <p:cNvPr id="4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/>
              <a:t>Line chart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1905000" y="2781300"/>
            <a:ext cx="14575155" cy="3319780"/>
          </a:xfrm>
          <a:custGeom>
            <a:avLst/>
            <a:gdLst/>
            <a:ahLst/>
            <a:cxnLst/>
            <a:rect l="l" t="t" r="r" b="b"/>
            <a:pathLst>
              <a:path w="14575155" h="4749165">
                <a:moveTo>
                  <a:pt x="14498413" y="4749131"/>
                </a:moveTo>
                <a:lnTo>
                  <a:pt x="76505" y="4749131"/>
                </a:lnTo>
                <a:lnTo>
                  <a:pt x="71180" y="4748606"/>
                </a:lnTo>
                <a:lnTo>
                  <a:pt x="31920" y="4732343"/>
                </a:lnTo>
                <a:lnTo>
                  <a:pt x="4175" y="4693615"/>
                </a:lnTo>
                <a:lnTo>
                  <a:pt x="0" y="4672624"/>
                </a:lnTo>
                <a:lnTo>
                  <a:pt x="0" y="4667249"/>
                </a:lnTo>
                <a:lnTo>
                  <a:pt x="0" y="76505"/>
                </a:lnTo>
                <a:lnTo>
                  <a:pt x="16786" y="31920"/>
                </a:lnTo>
                <a:lnTo>
                  <a:pt x="55513" y="4175"/>
                </a:lnTo>
                <a:lnTo>
                  <a:pt x="76505" y="0"/>
                </a:lnTo>
                <a:lnTo>
                  <a:pt x="14498413" y="0"/>
                </a:lnTo>
                <a:lnTo>
                  <a:pt x="14542998" y="16786"/>
                </a:lnTo>
                <a:lnTo>
                  <a:pt x="14570742" y="55513"/>
                </a:lnTo>
                <a:lnTo>
                  <a:pt x="14574918" y="76505"/>
                </a:lnTo>
                <a:lnTo>
                  <a:pt x="14574918" y="4672624"/>
                </a:lnTo>
                <a:lnTo>
                  <a:pt x="14558132" y="4717210"/>
                </a:lnTo>
                <a:lnTo>
                  <a:pt x="14519404" y="4744954"/>
                </a:lnTo>
                <a:lnTo>
                  <a:pt x="14503737" y="4748606"/>
                </a:lnTo>
                <a:lnTo>
                  <a:pt x="14498413" y="4749131"/>
                </a:lnTo>
                <a:close/>
              </a:path>
            </a:pathLst>
          </a:custGeom>
          <a:solidFill>
            <a:srgbClr val="F6F2EB"/>
          </a:solidFill>
        </p:spPr>
        <p:txBody>
          <a:bodyPr wrap="square" lIns="0" tIns="0" rIns="0" bIns="0" rtlCol="0"/>
          <a:p/>
        </p:txBody>
      </p:sp>
      <p:sp>
        <p:nvSpPr>
          <p:cNvPr id="7" name="Text Box 6"/>
          <p:cNvSpPr txBox="1"/>
          <p:nvPr/>
        </p:nvSpPr>
        <p:spPr>
          <a:xfrm>
            <a:off x="1905000" y="2933700"/>
            <a:ext cx="12743180" cy="2917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import </a:t>
            </a: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plotly.express </a:t>
            </a:r>
            <a:r>
              <a:rPr 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as </a:t>
            </a: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px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algn="l">
              <a:lnSpc>
                <a:spcPct val="100000"/>
              </a:lnSpc>
              <a:spcBef>
                <a:spcPts val="110"/>
              </a:spcBef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df = px.data.gapminder().query("</a:t>
            </a:r>
            <a:r>
              <a:rPr 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continent</a:t>
            </a: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==</a:t>
            </a:r>
            <a:r>
              <a:rPr 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'Oceania'</a:t>
            </a: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")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fig = px.line(df, x="</a:t>
            </a:r>
            <a:r>
              <a:rPr 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year</a:t>
            </a: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", y="</a:t>
            </a:r>
            <a:r>
              <a:rPr 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lifeExp</a:t>
            </a: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", color=</a:t>
            </a:r>
            <a:r>
              <a:rPr 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'country'</a:t>
            </a: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)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fig.show()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</p:txBody>
      </p:sp>
      <p:sp>
        <p:nvSpPr>
          <p:cNvPr id="3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lstStyle/>
          <a:p>
            <a:r>
              <a:rPr lang="en-US" altLang="en-GB" dirty="0">
                <a:latin typeface="+mn-ea"/>
                <a:cs typeface="+mn-ea"/>
              </a:rPr>
              <a:t>Plotly</a:t>
            </a:r>
            <a:endParaRPr lang="en-US" altLang="en-GB" dirty="0">
              <a:latin typeface="+mn-ea"/>
              <a:cs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0" y="1181100"/>
            <a:ext cx="11630660" cy="81375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/>
              <a:t>Line chart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3950" y="2457450"/>
            <a:ext cx="8572500" cy="47625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066800" y="2171700"/>
            <a:ext cx="8204835" cy="5161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Line chart has: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algn="l">
              <a:lnSpc>
                <a:spcPct val="100000"/>
              </a:lnSpc>
              <a:spcBef>
                <a:spcPts val="110"/>
              </a:spcBef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584200" indent="-57150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Multiple lines(called trace) representing the values for each group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469900" lvl="1" indent="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None/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584200" lvl="0" indent="-57150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Including the attribute ‘color’ we can divide the y values into different group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469900" lvl="1" indent="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None/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indent="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None/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</p:txBody>
      </p:sp>
      <p:sp>
        <p:nvSpPr>
          <p:cNvPr id="4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object 4"/>
          <p:cNvSpPr/>
          <p:nvPr/>
        </p:nvSpPr>
        <p:spPr>
          <a:xfrm>
            <a:off x="3200400" y="5143500"/>
            <a:ext cx="8996045" cy="429895"/>
          </a:xfrm>
          <a:custGeom>
            <a:avLst/>
            <a:gdLst/>
            <a:ahLst/>
            <a:cxnLst/>
            <a:rect l="l" t="t" r="r" b="b"/>
            <a:pathLst>
              <a:path w="429895" h="429895">
                <a:moveTo>
                  <a:pt x="353373" y="429877"/>
                </a:moveTo>
                <a:lnTo>
                  <a:pt x="76505" y="429877"/>
                </a:lnTo>
                <a:lnTo>
                  <a:pt x="71180" y="429353"/>
                </a:lnTo>
                <a:lnTo>
                  <a:pt x="31919" y="413091"/>
                </a:lnTo>
                <a:lnTo>
                  <a:pt x="4174" y="374363"/>
                </a:lnTo>
                <a:lnTo>
                  <a:pt x="0" y="353372"/>
                </a:lnTo>
                <a:lnTo>
                  <a:pt x="0" y="347996"/>
                </a:lnTo>
                <a:lnTo>
                  <a:pt x="0" y="76505"/>
                </a:lnTo>
                <a:lnTo>
                  <a:pt x="16785" y="31920"/>
                </a:lnTo>
                <a:lnTo>
                  <a:pt x="55513" y="4175"/>
                </a:lnTo>
                <a:lnTo>
                  <a:pt x="76505" y="0"/>
                </a:lnTo>
                <a:lnTo>
                  <a:pt x="353373" y="0"/>
                </a:lnTo>
                <a:lnTo>
                  <a:pt x="397956" y="16786"/>
                </a:lnTo>
                <a:lnTo>
                  <a:pt x="425702" y="55513"/>
                </a:lnTo>
                <a:lnTo>
                  <a:pt x="429878" y="76505"/>
                </a:lnTo>
                <a:lnTo>
                  <a:pt x="429878" y="353372"/>
                </a:lnTo>
                <a:lnTo>
                  <a:pt x="413091" y="397957"/>
                </a:lnTo>
                <a:lnTo>
                  <a:pt x="374363" y="425702"/>
                </a:lnTo>
                <a:lnTo>
                  <a:pt x="358697" y="429353"/>
                </a:lnTo>
                <a:lnTo>
                  <a:pt x="353373" y="429877"/>
                </a:lnTo>
                <a:close/>
              </a:path>
            </a:pathLst>
          </a:custGeom>
          <a:solidFill>
            <a:srgbClr val="EFEBE3"/>
          </a:solidFill>
        </p:spPr>
        <p:txBody>
          <a:bodyPr wrap="square" lIns="0" tIns="0" rIns="0" bIns="0" rtlCol="0"/>
          <a:p/>
        </p:txBody>
      </p:sp>
      <p:sp>
        <p:nvSpPr>
          <p:cNvPr id="6" name="object 4"/>
          <p:cNvSpPr/>
          <p:nvPr/>
        </p:nvSpPr>
        <p:spPr>
          <a:xfrm>
            <a:off x="7086600" y="4000500"/>
            <a:ext cx="3241675" cy="429895"/>
          </a:xfrm>
          <a:custGeom>
            <a:avLst/>
            <a:gdLst/>
            <a:ahLst/>
            <a:cxnLst/>
            <a:rect l="l" t="t" r="r" b="b"/>
            <a:pathLst>
              <a:path w="429895" h="429895">
                <a:moveTo>
                  <a:pt x="353373" y="429877"/>
                </a:moveTo>
                <a:lnTo>
                  <a:pt x="76505" y="429877"/>
                </a:lnTo>
                <a:lnTo>
                  <a:pt x="71180" y="429353"/>
                </a:lnTo>
                <a:lnTo>
                  <a:pt x="31919" y="413091"/>
                </a:lnTo>
                <a:lnTo>
                  <a:pt x="4174" y="374363"/>
                </a:lnTo>
                <a:lnTo>
                  <a:pt x="0" y="353372"/>
                </a:lnTo>
                <a:lnTo>
                  <a:pt x="0" y="347996"/>
                </a:lnTo>
                <a:lnTo>
                  <a:pt x="0" y="76505"/>
                </a:lnTo>
                <a:lnTo>
                  <a:pt x="16785" y="31920"/>
                </a:lnTo>
                <a:lnTo>
                  <a:pt x="55513" y="4175"/>
                </a:lnTo>
                <a:lnTo>
                  <a:pt x="76505" y="0"/>
                </a:lnTo>
                <a:lnTo>
                  <a:pt x="353373" y="0"/>
                </a:lnTo>
                <a:lnTo>
                  <a:pt x="397956" y="16786"/>
                </a:lnTo>
                <a:lnTo>
                  <a:pt x="425702" y="55513"/>
                </a:lnTo>
                <a:lnTo>
                  <a:pt x="429878" y="76505"/>
                </a:lnTo>
                <a:lnTo>
                  <a:pt x="429878" y="353372"/>
                </a:lnTo>
                <a:lnTo>
                  <a:pt x="413091" y="397957"/>
                </a:lnTo>
                <a:lnTo>
                  <a:pt x="374363" y="425702"/>
                </a:lnTo>
                <a:lnTo>
                  <a:pt x="358697" y="429353"/>
                </a:lnTo>
                <a:lnTo>
                  <a:pt x="353373" y="429877"/>
                </a:lnTo>
                <a:close/>
              </a:path>
            </a:pathLst>
          </a:custGeom>
          <a:solidFill>
            <a:srgbClr val="EFEBE3"/>
          </a:solid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9753600" y="3467100"/>
            <a:ext cx="1409700" cy="429895"/>
          </a:xfrm>
          <a:custGeom>
            <a:avLst/>
            <a:gdLst/>
            <a:ahLst/>
            <a:cxnLst/>
            <a:rect l="l" t="t" r="r" b="b"/>
            <a:pathLst>
              <a:path w="429895" h="429895">
                <a:moveTo>
                  <a:pt x="353373" y="429877"/>
                </a:moveTo>
                <a:lnTo>
                  <a:pt x="76505" y="429877"/>
                </a:lnTo>
                <a:lnTo>
                  <a:pt x="71180" y="429353"/>
                </a:lnTo>
                <a:lnTo>
                  <a:pt x="31919" y="413091"/>
                </a:lnTo>
                <a:lnTo>
                  <a:pt x="4174" y="374363"/>
                </a:lnTo>
                <a:lnTo>
                  <a:pt x="0" y="353372"/>
                </a:lnTo>
                <a:lnTo>
                  <a:pt x="0" y="347996"/>
                </a:lnTo>
                <a:lnTo>
                  <a:pt x="0" y="76505"/>
                </a:lnTo>
                <a:lnTo>
                  <a:pt x="16785" y="31920"/>
                </a:lnTo>
                <a:lnTo>
                  <a:pt x="55513" y="4175"/>
                </a:lnTo>
                <a:lnTo>
                  <a:pt x="76505" y="0"/>
                </a:lnTo>
                <a:lnTo>
                  <a:pt x="353373" y="0"/>
                </a:lnTo>
                <a:lnTo>
                  <a:pt x="397956" y="16786"/>
                </a:lnTo>
                <a:lnTo>
                  <a:pt x="425702" y="55513"/>
                </a:lnTo>
                <a:lnTo>
                  <a:pt x="429878" y="76505"/>
                </a:lnTo>
                <a:lnTo>
                  <a:pt x="429878" y="353372"/>
                </a:lnTo>
                <a:lnTo>
                  <a:pt x="413091" y="397957"/>
                </a:lnTo>
                <a:lnTo>
                  <a:pt x="374363" y="425702"/>
                </a:lnTo>
                <a:lnTo>
                  <a:pt x="358697" y="429353"/>
                </a:lnTo>
                <a:lnTo>
                  <a:pt x="353373" y="429877"/>
                </a:lnTo>
                <a:close/>
              </a:path>
            </a:pathLst>
          </a:custGeom>
          <a:solidFill>
            <a:srgbClr val="EFEBE3"/>
          </a:solidFill>
        </p:spPr>
        <p:txBody>
          <a:bodyPr wrap="square" lIns="0" tIns="0" rIns="0" bIns="0" rtlCol="0"/>
          <a:p/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>
                <a:latin typeface="+mn-ea"/>
                <a:cs typeface="+mn-ea"/>
              </a:rPr>
              <a:t>Customizing color</a:t>
            </a:r>
            <a:endParaRPr lang="en-US">
              <a:latin typeface="+mn-ea"/>
              <a:cs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066800" y="2171700"/>
            <a:ext cx="13914120" cy="5758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How to customize plots: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indent="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None/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755650" indent="-74295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AutoNum type="arabicPeriod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At gure creation if an argument exists (like color !)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755650" indent="-74295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AutoNum type="arabicPeriod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Using an important function update_layout()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12850" lvl="1" indent="-74295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Takes a dictionary argument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12850" lvl="1" indent="-74295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E.g.: fig.update_layout({'title':{'text':'A New Title'}})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12850" lvl="1" indent="-74295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lvl="0" indent="0" algn="l">
              <a:lnSpc>
                <a:spcPct val="100000"/>
              </a:lnSpc>
              <a:spcBef>
                <a:spcPts val="110"/>
              </a:spcBef>
              <a:buNone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The method chosen depends on plot type how it was created.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lvl="0" indent="0" algn="l">
              <a:lnSpc>
                <a:spcPct val="100000"/>
              </a:lnSpc>
              <a:spcBef>
                <a:spcPts val="110"/>
              </a:spcBef>
              <a:buNone/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lvl="0" indent="0" algn="l">
              <a:lnSpc>
                <a:spcPct val="100000"/>
              </a:lnSpc>
              <a:spcBef>
                <a:spcPts val="110"/>
              </a:spcBef>
              <a:buNone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MANY properties possible — See the </a:t>
            </a: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  <a:hlinkClick r:id="rId1" tooltip="" action="ppaction://hlinkfile"/>
              </a:rPr>
              <a:t>documentation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</p:txBody>
      </p:sp>
      <p:sp>
        <p:nvSpPr>
          <p:cNvPr id="8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0" y="1181100"/>
            <a:ext cx="8613140" cy="618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/>
              <a:t>Why customize color?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33400" y="2781300"/>
            <a:ext cx="10521950" cy="4053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Customizing color can help you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algn="l">
              <a:lnSpc>
                <a:spcPct val="100000"/>
              </a:lnSpc>
              <a:spcBef>
                <a:spcPts val="110"/>
              </a:spcBef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755650" indent="-74295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AutoNum type="arabicPeriod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Make plots look awesome!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755650" indent="-74295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AutoNum type="arabicPeriod"/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755650" lvl="0" indent="-74295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AutoNum type="arabicPeriod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Convey analytical insights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12850" lvl="1" indent="-74295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Color in this scaerplot adds a 3rd dimension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indent="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None/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</p:txBody>
      </p:sp>
      <p:sp>
        <p:nvSpPr>
          <p:cNvPr id="6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415530" cy="589280"/>
          </a:xfrm>
        </p:spPr>
        <p:txBody>
          <a:bodyPr wrap="square"/>
          <a:p>
            <a:r>
              <a:rPr lang="en-US"/>
              <a:t>Specifying colors in plotly.express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33400" y="2781300"/>
            <a:ext cx="8852535" cy="4579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In plotly.express :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algn="l">
              <a:lnSpc>
                <a:spcPct val="100000"/>
              </a:lnSpc>
              <a:spcBef>
                <a:spcPts val="110"/>
              </a:spcBef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584200" indent="-57150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Often a color argument (DataFrame column)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041400" lvl="1" indent="-57150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A dierent (automatic) color given to each category in this column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041400" lvl="1" indent="-57150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A color scale/range is used if numerical column specied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347200" y="2755900"/>
            <a:ext cx="8852535" cy="17811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Our simple bar chart from a previous lesson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(adding a City column)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algn="l">
              <a:lnSpc>
                <a:spcPct val="100000"/>
              </a:lnSpc>
              <a:spcBef>
                <a:spcPts val="110"/>
              </a:spcBef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6400" y="4152900"/>
            <a:ext cx="8550275" cy="354584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14400" y="8343900"/>
            <a:ext cx="123082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US" sz="2400" b="1">
                <a:solidFill>
                  <a:schemeClr val="tx1"/>
                </a:solidFill>
                <a:effectLst/>
                <a:latin typeface="+mn-ea"/>
                <a:cs typeface="+mn-ea"/>
              </a:rPr>
              <a:t>Make sure to check the documentation for each figure.</a:t>
            </a:r>
            <a:endParaRPr lang="en-US" sz="2400" b="1">
              <a:solidFill>
                <a:schemeClr val="tx1"/>
              </a:solidFill>
              <a:effectLst/>
              <a:latin typeface="+mn-ea"/>
              <a:cs typeface="+mn-ea"/>
            </a:endParaRPr>
          </a:p>
        </p:txBody>
      </p:sp>
      <p:sp>
        <p:nvSpPr>
          <p:cNvPr id="9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415530" cy="589280"/>
          </a:xfrm>
        </p:spPr>
        <p:txBody>
          <a:bodyPr wrap="square"/>
          <a:p>
            <a:r>
              <a:rPr lang="en-US"/>
              <a:t>Our colors revealed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990600" y="2781300"/>
            <a:ext cx="70269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The plot before: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880600" y="2755900"/>
            <a:ext cx="70383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Our plot after: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</p:txBody>
      </p:sp>
      <p:sp>
        <p:nvSpPr>
          <p:cNvPr id="4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3543300"/>
            <a:ext cx="7085330" cy="45040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550" y="3695700"/>
            <a:ext cx="7359650" cy="45662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object 4"/>
          <p:cNvSpPr/>
          <p:nvPr/>
        </p:nvSpPr>
        <p:spPr>
          <a:xfrm>
            <a:off x="11811000" y="5753100"/>
            <a:ext cx="970915" cy="429895"/>
          </a:xfrm>
          <a:custGeom>
            <a:avLst/>
            <a:gdLst/>
            <a:ahLst/>
            <a:cxnLst/>
            <a:rect l="l" t="t" r="r" b="b"/>
            <a:pathLst>
              <a:path w="429895" h="429895">
                <a:moveTo>
                  <a:pt x="353373" y="429877"/>
                </a:moveTo>
                <a:lnTo>
                  <a:pt x="76505" y="429877"/>
                </a:lnTo>
                <a:lnTo>
                  <a:pt x="71180" y="429353"/>
                </a:lnTo>
                <a:lnTo>
                  <a:pt x="31919" y="413091"/>
                </a:lnTo>
                <a:lnTo>
                  <a:pt x="4174" y="374363"/>
                </a:lnTo>
                <a:lnTo>
                  <a:pt x="0" y="353372"/>
                </a:lnTo>
                <a:lnTo>
                  <a:pt x="0" y="347996"/>
                </a:lnTo>
                <a:lnTo>
                  <a:pt x="0" y="76505"/>
                </a:lnTo>
                <a:lnTo>
                  <a:pt x="16785" y="31920"/>
                </a:lnTo>
                <a:lnTo>
                  <a:pt x="55513" y="4175"/>
                </a:lnTo>
                <a:lnTo>
                  <a:pt x="76505" y="0"/>
                </a:lnTo>
                <a:lnTo>
                  <a:pt x="353373" y="0"/>
                </a:lnTo>
                <a:lnTo>
                  <a:pt x="397956" y="16786"/>
                </a:lnTo>
                <a:lnTo>
                  <a:pt x="425702" y="55513"/>
                </a:lnTo>
                <a:lnTo>
                  <a:pt x="429878" y="76505"/>
                </a:lnTo>
                <a:lnTo>
                  <a:pt x="429878" y="353372"/>
                </a:lnTo>
                <a:lnTo>
                  <a:pt x="413091" y="397957"/>
                </a:lnTo>
                <a:lnTo>
                  <a:pt x="374363" y="425702"/>
                </a:lnTo>
                <a:lnTo>
                  <a:pt x="358697" y="429353"/>
                </a:lnTo>
                <a:lnTo>
                  <a:pt x="353373" y="429877"/>
                </a:lnTo>
                <a:close/>
              </a:path>
            </a:pathLst>
          </a:custGeom>
          <a:solidFill>
            <a:srgbClr val="EFEB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4"/>
          <p:cNvSpPr/>
          <p:nvPr/>
        </p:nvSpPr>
        <p:spPr>
          <a:xfrm>
            <a:off x="10744200" y="5753100"/>
            <a:ext cx="777875" cy="429895"/>
          </a:xfrm>
          <a:custGeom>
            <a:avLst/>
            <a:gdLst/>
            <a:ahLst/>
            <a:cxnLst/>
            <a:rect l="l" t="t" r="r" b="b"/>
            <a:pathLst>
              <a:path w="429895" h="429895">
                <a:moveTo>
                  <a:pt x="353373" y="429877"/>
                </a:moveTo>
                <a:lnTo>
                  <a:pt x="76505" y="429877"/>
                </a:lnTo>
                <a:lnTo>
                  <a:pt x="71180" y="429353"/>
                </a:lnTo>
                <a:lnTo>
                  <a:pt x="31919" y="413091"/>
                </a:lnTo>
                <a:lnTo>
                  <a:pt x="4174" y="374363"/>
                </a:lnTo>
                <a:lnTo>
                  <a:pt x="0" y="353372"/>
                </a:lnTo>
                <a:lnTo>
                  <a:pt x="0" y="347996"/>
                </a:lnTo>
                <a:lnTo>
                  <a:pt x="0" y="76505"/>
                </a:lnTo>
                <a:lnTo>
                  <a:pt x="16785" y="31920"/>
                </a:lnTo>
                <a:lnTo>
                  <a:pt x="55513" y="4175"/>
                </a:lnTo>
                <a:lnTo>
                  <a:pt x="76505" y="0"/>
                </a:lnTo>
                <a:lnTo>
                  <a:pt x="353373" y="0"/>
                </a:lnTo>
                <a:lnTo>
                  <a:pt x="397956" y="16786"/>
                </a:lnTo>
                <a:lnTo>
                  <a:pt x="425702" y="55513"/>
                </a:lnTo>
                <a:lnTo>
                  <a:pt x="429878" y="76505"/>
                </a:lnTo>
                <a:lnTo>
                  <a:pt x="429878" y="353372"/>
                </a:lnTo>
                <a:lnTo>
                  <a:pt x="413091" y="397957"/>
                </a:lnTo>
                <a:lnTo>
                  <a:pt x="374363" y="425702"/>
                </a:lnTo>
                <a:lnTo>
                  <a:pt x="358697" y="429353"/>
                </a:lnTo>
                <a:lnTo>
                  <a:pt x="353373" y="429877"/>
                </a:lnTo>
                <a:close/>
              </a:path>
            </a:pathLst>
          </a:custGeom>
          <a:solidFill>
            <a:srgbClr val="EFEBE3"/>
          </a:solidFill>
        </p:spPr>
        <p:txBody>
          <a:bodyPr wrap="square" lIns="0" tIns="0" rIns="0" bIns="0" rtlCol="0"/>
          <a:p/>
        </p:txBody>
      </p:sp>
      <p:sp>
        <p:nvSpPr>
          <p:cNvPr id="6" name="object 4"/>
          <p:cNvSpPr/>
          <p:nvPr/>
        </p:nvSpPr>
        <p:spPr>
          <a:xfrm>
            <a:off x="1676400" y="4000500"/>
            <a:ext cx="3575050" cy="429895"/>
          </a:xfrm>
          <a:custGeom>
            <a:avLst/>
            <a:gdLst/>
            <a:ahLst/>
            <a:cxnLst/>
            <a:rect l="l" t="t" r="r" b="b"/>
            <a:pathLst>
              <a:path w="429895" h="429895">
                <a:moveTo>
                  <a:pt x="353373" y="429877"/>
                </a:moveTo>
                <a:lnTo>
                  <a:pt x="76505" y="429877"/>
                </a:lnTo>
                <a:lnTo>
                  <a:pt x="71180" y="429353"/>
                </a:lnTo>
                <a:lnTo>
                  <a:pt x="31919" y="413091"/>
                </a:lnTo>
                <a:lnTo>
                  <a:pt x="4174" y="374363"/>
                </a:lnTo>
                <a:lnTo>
                  <a:pt x="0" y="353372"/>
                </a:lnTo>
                <a:lnTo>
                  <a:pt x="0" y="347996"/>
                </a:lnTo>
                <a:lnTo>
                  <a:pt x="0" y="76505"/>
                </a:lnTo>
                <a:lnTo>
                  <a:pt x="16785" y="31920"/>
                </a:lnTo>
                <a:lnTo>
                  <a:pt x="55513" y="4175"/>
                </a:lnTo>
                <a:lnTo>
                  <a:pt x="76505" y="0"/>
                </a:lnTo>
                <a:lnTo>
                  <a:pt x="353373" y="0"/>
                </a:lnTo>
                <a:lnTo>
                  <a:pt x="397956" y="16786"/>
                </a:lnTo>
                <a:lnTo>
                  <a:pt x="425702" y="55513"/>
                </a:lnTo>
                <a:lnTo>
                  <a:pt x="429878" y="76505"/>
                </a:lnTo>
                <a:lnTo>
                  <a:pt x="429878" y="353372"/>
                </a:lnTo>
                <a:lnTo>
                  <a:pt x="413091" y="397957"/>
                </a:lnTo>
                <a:lnTo>
                  <a:pt x="374363" y="425702"/>
                </a:lnTo>
                <a:lnTo>
                  <a:pt x="358697" y="429353"/>
                </a:lnTo>
                <a:lnTo>
                  <a:pt x="353373" y="429877"/>
                </a:lnTo>
                <a:close/>
              </a:path>
            </a:pathLst>
          </a:custGeom>
          <a:solidFill>
            <a:srgbClr val="EFEBE3"/>
          </a:solidFill>
        </p:spPr>
        <p:txBody>
          <a:bodyPr wrap="square" lIns="0" tIns="0" rIns="0" bIns="0" rtlCol="0"/>
          <a:p/>
        </p:txBody>
      </p:sp>
      <p:sp>
        <p:nvSpPr>
          <p:cNvPr id="8" name="object 4"/>
          <p:cNvSpPr/>
          <p:nvPr/>
        </p:nvSpPr>
        <p:spPr>
          <a:xfrm>
            <a:off x="10058400" y="4610100"/>
            <a:ext cx="2632710" cy="429895"/>
          </a:xfrm>
          <a:custGeom>
            <a:avLst/>
            <a:gdLst/>
            <a:ahLst/>
            <a:cxnLst/>
            <a:rect l="l" t="t" r="r" b="b"/>
            <a:pathLst>
              <a:path w="429895" h="429895">
                <a:moveTo>
                  <a:pt x="353373" y="429877"/>
                </a:moveTo>
                <a:lnTo>
                  <a:pt x="76505" y="429877"/>
                </a:lnTo>
                <a:lnTo>
                  <a:pt x="71180" y="429353"/>
                </a:lnTo>
                <a:lnTo>
                  <a:pt x="31919" y="413091"/>
                </a:lnTo>
                <a:lnTo>
                  <a:pt x="4174" y="374363"/>
                </a:lnTo>
                <a:lnTo>
                  <a:pt x="0" y="353372"/>
                </a:lnTo>
                <a:lnTo>
                  <a:pt x="0" y="347996"/>
                </a:lnTo>
                <a:lnTo>
                  <a:pt x="0" y="76505"/>
                </a:lnTo>
                <a:lnTo>
                  <a:pt x="16785" y="31920"/>
                </a:lnTo>
                <a:lnTo>
                  <a:pt x="55513" y="4175"/>
                </a:lnTo>
                <a:lnTo>
                  <a:pt x="76505" y="0"/>
                </a:lnTo>
                <a:lnTo>
                  <a:pt x="353373" y="0"/>
                </a:lnTo>
                <a:lnTo>
                  <a:pt x="397956" y="16786"/>
                </a:lnTo>
                <a:lnTo>
                  <a:pt x="425702" y="55513"/>
                </a:lnTo>
                <a:lnTo>
                  <a:pt x="429878" y="76505"/>
                </a:lnTo>
                <a:lnTo>
                  <a:pt x="429878" y="353372"/>
                </a:lnTo>
                <a:lnTo>
                  <a:pt x="413091" y="397957"/>
                </a:lnTo>
                <a:lnTo>
                  <a:pt x="374363" y="425702"/>
                </a:lnTo>
                <a:lnTo>
                  <a:pt x="358697" y="429353"/>
                </a:lnTo>
                <a:lnTo>
                  <a:pt x="353373" y="429877"/>
                </a:lnTo>
                <a:close/>
              </a:path>
            </a:pathLst>
          </a:custGeom>
          <a:solidFill>
            <a:srgbClr val="EFEBE3"/>
          </a:solidFill>
        </p:spPr>
        <p:txBody>
          <a:bodyPr wrap="square" lIns="0" tIns="0" rIns="0" bIns="0" rtlCol="0"/>
          <a:p/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415530" cy="589280"/>
          </a:xfrm>
        </p:spPr>
        <p:txBody>
          <a:bodyPr wrap="square"/>
          <a:p>
            <a:r>
              <a:rPr lang="en-US"/>
              <a:t>Specific colors in plotly.express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990600" y="2781300"/>
            <a:ext cx="14984095" cy="3471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What if we don't like the automatic colors?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algn="l">
              <a:lnSpc>
                <a:spcPct val="100000"/>
              </a:lnSpc>
              <a:spcBef>
                <a:spcPts val="110"/>
              </a:spcBef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584200" indent="-57150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color_discrete_map : A dictionary mapping specic categorical values to colors using a string RGB code specication — 'rgb(X,X,X)'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584200" indent="-57150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584200" indent="-57150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Can also express (basic) colors as strings such as 'red', 'green' etc.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</p:txBody>
      </p:sp>
      <p:sp>
        <p:nvSpPr>
          <p:cNvPr id="4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object 4"/>
          <p:cNvSpPr/>
          <p:nvPr/>
        </p:nvSpPr>
        <p:spPr>
          <a:xfrm>
            <a:off x="1066800" y="6819900"/>
            <a:ext cx="4319905" cy="429895"/>
          </a:xfrm>
          <a:custGeom>
            <a:avLst/>
            <a:gdLst/>
            <a:ahLst/>
            <a:cxnLst/>
            <a:rect l="l" t="t" r="r" b="b"/>
            <a:pathLst>
              <a:path w="429895" h="429895">
                <a:moveTo>
                  <a:pt x="353373" y="429877"/>
                </a:moveTo>
                <a:lnTo>
                  <a:pt x="76505" y="429877"/>
                </a:lnTo>
                <a:lnTo>
                  <a:pt x="71180" y="429353"/>
                </a:lnTo>
                <a:lnTo>
                  <a:pt x="31919" y="413091"/>
                </a:lnTo>
                <a:lnTo>
                  <a:pt x="4174" y="374363"/>
                </a:lnTo>
                <a:lnTo>
                  <a:pt x="0" y="353372"/>
                </a:lnTo>
                <a:lnTo>
                  <a:pt x="0" y="347996"/>
                </a:lnTo>
                <a:lnTo>
                  <a:pt x="0" y="76505"/>
                </a:lnTo>
                <a:lnTo>
                  <a:pt x="16785" y="31920"/>
                </a:lnTo>
                <a:lnTo>
                  <a:pt x="55513" y="4175"/>
                </a:lnTo>
                <a:lnTo>
                  <a:pt x="76505" y="0"/>
                </a:lnTo>
                <a:lnTo>
                  <a:pt x="353373" y="0"/>
                </a:lnTo>
                <a:lnTo>
                  <a:pt x="397956" y="16786"/>
                </a:lnTo>
                <a:lnTo>
                  <a:pt x="425702" y="55513"/>
                </a:lnTo>
                <a:lnTo>
                  <a:pt x="429878" y="76505"/>
                </a:lnTo>
                <a:lnTo>
                  <a:pt x="429878" y="353372"/>
                </a:lnTo>
                <a:lnTo>
                  <a:pt x="413091" y="397957"/>
                </a:lnTo>
                <a:lnTo>
                  <a:pt x="374363" y="425702"/>
                </a:lnTo>
                <a:lnTo>
                  <a:pt x="358697" y="429353"/>
                </a:lnTo>
                <a:lnTo>
                  <a:pt x="353373" y="429877"/>
                </a:lnTo>
                <a:close/>
              </a:path>
            </a:pathLst>
          </a:custGeom>
          <a:solidFill>
            <a:srgbClr val="EFEBE3"/>
          </a:solidFill>
        </p:spPr>
        <p:txBody>
          <a:bodyPr wrap="square" lIns="0" tIns="0" rIns="0" bIns="0" rtlCol="0"/>
          <a:p/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415530" cy="589280"/>
          </a:xfrm>
        </p:spPr>
        <p:txBody>
          <a:bodyPr wrap="square"/>
          <a:p>
            <a:r>
              <a:rPr lang="en-US"/>
              <a:t>Color scales in plotly.express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990600" y="2781300"/>
            <a:ext cx="12365355" cy="5758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indent="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None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You can create color scales too.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indent="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None/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584200" indent="-57150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Single color scales. For example, light to dark green.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584200" indent="-57150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584200" indent="-57150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Multiple colors to merge into each other.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indent="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None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	For example, green into blue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indent="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None/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indent="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None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color_continuous_scale allows us to do this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indent="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None/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with built-in or constructed color scales.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indent="0" algn="l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None/>
            </a:pP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</p:txBody>
      </p:sp>
      <p:sp>
        <p:nvSpPr>
          <p:cNvPr id="4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92200" y="1409700"/>
            <a:ext cx="1160780" cy="3711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00" y="5394325"/>
            <a:ext cx="1104265" cy="37636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415530" cy="589280"/>
          </a:xfrm>
        </p:spPr>
        <p:txBody>
          <a:bodyPr wrap="square"/>
          <a:p>
            <a:r>
              <a:rPr lang="en-US"/>
              <a:t>Using built-in color scales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990600" y="2781300"/>
            <a:ext cx="70269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Let's use a built-in color scale: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880600" y="2755900"/>
            <a:ext cx="70383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Our plot: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</p:txBody>
      </p:sp>
      <p:sp>
        <p:nvSpPr>
          <p:cNvPr id="4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889375"/>
            <a:ext cx="8187055" cy="3244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3619500"/>
            <a:ext cx="7279005" cy="45427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965200" y="7937500"/>
            <a:ext cx="70269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Many </a:t>
            </a: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  <a:hlinkClick r:id="rId3" tooltip="" action="ppaction://hlinkfile"/>
              </a:rPr>
              <a:t>built-in scales</a:t>
            </a: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 available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415530" cy="589280"/>
          </a:xfrm>
        </p:spPr>
        <p:txBody>
          <a:bodyPr wrap="square"/>
          <a:p>
            <a:r>
              <a:rPr lang="en-US"/>
              <a:t>Constructing our own color range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990600" y="2781300"/>
            <a:ext cx="81610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Let's construct our own color scale - yellow through orange to red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880600" y="2755900"/>
            <a:ext cx="70383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solidFill>
                  <a:schemeClr val="tx1"/>
                </a:solidFill>
                <a:effectLst/>
                <a:latin typeface="+mn-ea"/>
                <a:cs typeface="+mn-ea"/>
              </a:rPr>
              <a:t>Our plot:</a:t>
            </a:r>
            <a:endParaRPr lang="en-US" sz="3600">
              <a:solidFill>
                <a:schemeClr val="tx1"/>
              </a:solidFill>
              <a:effectLst/>
              <a:latin typeface="+mn-ea"/>
              <a:cs typeface="+mn-ea"/>
            </a:endParaRPr>
          </a:p>
        </p:txBody>
      </p:sp>
      <p:sp>
        <p:nvSpPr>
          <p:cNvPr id="4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4229100"/>
            <a:ext cx="7602220" cy="4091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3924300"/>
            <a:ext cx="7691120" cy="49580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/>
              <a:t>Dash</a:t>
            </a:r>
            <a:endParaRPr lang="en-US"/>
          </a:p>
        </p:txBody>
      </p:sp>
      <p:sp>
        <p:nvSpPr>
          <p:cNvPr id="3" name="Title 1"/>
          <p:cNvSpPr>
            <a:spLocks noGrp="1"/>
          </p:cNvSpPr>
          <p:nvPr/>
        </p:nvSpPr>
        <p:spPr>
          <a:xfrm>
            <a:off x="6527800" y="4318000"/>
            <a:ext cx="54483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3600" b="1" kern="1200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algn="ctr"/>
            <a:r>
              <a:rPr lang="en-US" sz="6000"/>
              <a:t>Introducing Dash</a:t>
            </a:r>
            <a:endParaRPr lang="en-US" sz="6000"/>
          </a:p>
        </p:txBody>
      </p:sp>
      <p:sp>
        <p:nvSpPr>
          <p:cNvPr id="4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>
                <a:latin typeface="+mn-ea"/>
                <a:cs typeface="+mn-ea"/>
              </a:rPr>
              <a:t>Dash</a:t>
            </a:r>
            <a:endParaRPr lang="en-US">
              <a:latin typeface="+mn-ea"/>
              <a:cs typeface="+mn-ea"/>
            </a:endParaRPr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sz="quarter" idx="11"/>
          </p:nvPr>
        </p:nvPicPr>
        <p:blipFill>
          <a:blip r:embed="rId1"/>
          <a:stretch>
            <a:fillRect/>
          </a:stretch>
        </p:blipFill>
        <p:spPr>
          <a:xfrm>
            <a:off x="2743200" y="1485900"/>
            <a:ext cx="13301980" cy="8342630"/>
          </a:xfrm>
          <a:prstGeom prst="rect">
            <a:avLst/>
          </a:prstGeom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>
                <a:latin typeface="+mn-ea"/>
                <a:cs typeface="+mn-ea"/>
              </a:rPr>
              <a:t>How does it work?</a:t>
            </a:r>
            <a:endParaRPr lang="en-US">
              <a:latin typeface="+mn-ea"/>
              <a:cs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828800" y="1866900"/>
            <a:ext cx="1432687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Essential Idea: Web page consists of a collection of components and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collection of functions that are triggered whenever an aspect of a given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component changes.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4211955"/>
            <a:ext cx="11040745" cy="4479925"/>
          </a:xfrm>
          <a:prstGeom prst="rect">
            <a:avLst/>
          </a:prstGeom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>
                <a:latin typeface="+mn-ea"/>
                <a:cs typeface="+mn-ea"/>
              </a:rPr>
              <a:t>Core components</a:t>
            </a:r>
            <a:endParaRPr lang="en-US">
              <a:latin typeface="+mn-ea"/>
              <a:cs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171700"/>
            <a:ext cx="2212340" cy="676846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724400" y="2095500"/>
            <a:ext cx="101333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Populate webpage with various dash core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components or html components.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543300"/>
            <a:ext cx="8212455" cy="2868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7048500"/>
            <a:ext cx="8193405" cy="139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200" y="7200900"/>
            <a:ext cx="4385945" cy="1068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8675" y="3848100"/>
            <a:ext cx="4267200" cy="1555115"/>
          </a:xfrm>
          <a:prstGeom prst="rect">
            <a:avLst/>
          </a:prstGeom>
        </p:spPr>
      </p:pic>
      <p:sp>
        <p:nvSpPr>
          <p:cNvPr id="8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/>
              <a:t>Layout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3530600"/>
            <a:ext cx="9357360" cy="5413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419100"/>
            <a:ext cx="9365615" cy="36271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33400" y="2171700"/>
            <a:ext cx="101834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But, how can we connect all components?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3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>
                <a:latin typeface="+mn-ea"/>
                <a:cs typeface="+mn-ea"/>
              </a:rPr>
              <a:t>Callbacks</a:t>
            </a:r>
            <a:endParaRPr lang="en-US">
              <a:latin typeface="+mn-ea"/>
              <a:cs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733800" y="1562100"/>
            <a:ext cx="101834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Define functions called callbacks that are triggered when an aspect of a given component changes.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3009900"/>
            <a:ext cx="10128250" cy="510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0" y="3014980"/>
            <a:ext cx="5148580" cy="4982845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 rot="19980000">
            <a:off x="15734030" y="4110990"/>
            <a:ext cx="914400" cy="381000"/>
          </a:xfrm>
          <a:prstGeom prst="leftArrow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6535400" y="3543300"/>
            <a:ext cx="12452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Input</a:t>
            </a:r>
            <a:endParaRPr lang="en-US" sz="2800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Left Arrow 8"/>
          <p:cNvSpPr/>
          <p:nvPr/>
        </p:nvSpPr>
        <p:spPr>
          <a:xfrm rot="7020000">
            <a:off x="10730865" y="7219950"/>
            <a:ext cx="2499360" cy="381000"/>
          </a:xfrm>
          <a:prstGeom prst="leftArrow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525000" y="8441690"/>
            <a:ext cx="24384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/>
            <a:r>
              <a:rPr lang="en-US" sz="28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Output</a:t>
            </a:r>
            <a:endParaRPr lang="en-US" sz="2800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Left Arrow 10"/>
          <p:cNvSpPr/>
          <p:nvPr/>
        </p:nvSpPr>
        <p:spPr>
          <a:xfrm rot="8280000">
            <a:off x="11346180" y="8082280"/>
            <a:ext cx="1642745" cy="381000"/>
          </a:xfrm>
          <a:prstGeom prst="leftArrow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6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>
                <a:latin typeface="+mn-ea"/>
                <a:cs typeface="+mn-ea"/>
                <a:sym typeface="+mn-ea"/>
              </a:rPr>
              <a:t>Callbacks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7400" y="2705100"/>
            <a:ext cx="4913630" cy="4187825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 rot="21300000">
            <a:off x="8087995" y="3106420"/>
            <a:ext cx="3168015" cy="381000"/>
          </a:xfrm>
          <a:prstGeom prst="leftArrow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1658600" y="2857500"/>
            <a:ext cx="36347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Changing this</a:t>
            </a:r>
            <a:endParaRPr lang="en-US" sz="2800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Left Arrow 3"/>
          <p:cNvSpPr/>
          <p:nvPr/>
        </p:nvSpPr>
        <p:spPr>
          <a:xfrm rot="360000">
            <a:off x="9993630" y="5155565"/>
            <a:ext cx="3168015" cy="381000"/>
          </a:xfrm>
          <a:prstGeom prst="leftArrow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3716000" y="5372100"/>
            <a:ext cx="36347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Changes this</a:t>
            </a:r>
            <a:endParaRPr lang="en-US" sz="2800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Left Arrow 5"/>
          <p:cNvSpPr/>
          <p:nvPr/>
        </p:nvSpPr>
        <p:spPr>
          <a:xfrm rot="21000000">
            <a:off x="10297795" y="5814060"/>
            <a:ext cx="3168015" cy="381000"/>
          </a:xfrm>
          <a:prstGeom prst="leftArrow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9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>
                <a:latin typeface="+mn-ea"/>
                <a:cs typeface="+mn-ea"/>
                <a:sym typeface="+mn-ea"/>
              </a:rPr>
              <a:t>Callbacks</a:t>
            </a:r>
            <a:endParaRPr lang="en-US">
              <a:latin typeface="+mn-ea"/>
              <a:cs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01400" y="1257300"/>
            <a:ext cx="5555615" cy="662178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14400" y="3238500"/>
            <a:ext cx="92875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066800" y="2019300"/>
            <a:ext cx="10183495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● Everytime you change an input that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is used in a callback, that callback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will fire.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● Can define callbacks with multiple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inputs.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	○ Changing any one of those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	    inputs will trigger the callback.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● Can use States instead, and a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button to trigger the callback.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6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934200" cy="589280"/>
          </a:xfrm>
        </p:spPr>
        <p:txBody>
          <a:bodyPr wrap="square"/>
          <a:p>
            <a:r>
              <a:rPr lang="en-US"/>
              <a:t>Css and dash-bootstrap-components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838200" y="2781300"/>
            <a:ext cx="802703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Cascading Style Sheets (CSS) is a stylesheet language used to describe the presentation of a document written in HTML.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pPr marL="571500" indent="-571500">
              <a:buFont typeface="Arial" panose="02080604020202020204" pitchFamily="34" charset="0"/>
              <a:buChar char="•"/>
            </a:pP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CSS describes how elements should be rendered on screen, on paper, in speech, or on other media.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9728200" y="2755900"/>
            <a:ext cx="802703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Bootstrap is the most popular CSS Framework for developing responsive and mobile-first websites.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pPr marL="571500" indent="-571500">
              <a:buFont typeface="Arial" panose="02080604020202020204" pitchFamily="34" charset="0"/>
              <a:buChar char="•"/>
            </a:pP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In particuraly, dash-bootstrap-components is a library of Bootstrap components for Plotly Dash, that makes it easier to build consistently styled apps with complex, responsive layouts.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3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7962900"/>
            <a:ext cx="10001885" cy="9575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874000" cy="1087755"/>
          </a:xfrm>
        </p:spPr>
        <p:txBody>
          <a:bodyPr wrap="square"/>
          <a:p>
            <a:r>
              <a:rPr lang="en-US">
                <a:sym typeface="+mn-ea"/>
              </a:rPr>
              <a:t>Css and dash-bootstrap-components</a:t>
            </a:r>
            <a:br>
              <a:rPr lang="en-US"/>
            </a:b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00" y="2019300"/>
            <a:ext cx="8188960" cy="34969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90700"/>
            <a:ext cx="6105525" cy="6896100"/>
          </a:xfrm>
          <a:prstGeom prst="rect">
            <a:avLst/>
          </a:prstGeom>
        </p:spPr>
      </p:pic>
      <p:sp>
        <p:nvSpPr>
          <p:cNvPr id="5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/>
              <a:t>Dash</a:t>
            </a:r>
            <a:endParaRPr lang="en-US"/>
          </a:p>
        </p:txBody>
      </p:sp>
      <p:sp>
        <p:nvSpPr>
          <p:cNvPr id="3" name="Title 1"/>
          <p:cNvSpPr>
            <a:spLocks noGrp="1"/>
          </p:cNvSpPr>
          <p:nvPr/>
        </p:nvSpPr>
        <p:spPr>
          <a:xfrm>
            <a:off x="6527800" y="4318000"/>
            <a:ext cx="54483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3600" b="1" kern="1200">
                <a:solidFill>
                  <a:srgbClr val="1166B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algn="ctr"/>
            <a:r>
              <a:rPr lang="en-US" sz="6000">
                <a:latin typeface="+mn-ea"/>
                <a:cs typeface="+mn-ea"/>
              </a:rPr>
              <a:t>Let's practice!</a:t>
            </a:r>
            <a:endParaRPr lang="en-US" sz="6000">
              <a:latin typeface="+mn-ea"/>
              <a:cs typeface="+mn-ea"/>
            </a:endParaRPr>
          </a:p>
        </p:txBody>
      </p:sp>
      <p:sp>
        <p:nvSpPr>
          <p:cNvPr id="4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>
                <a:latin typeface="+mn-ea"/>
                <a:cs typeface="+mn-ea"/>
              </a:rPr>
              <a:t>Installation</a:t>
            </a:r>
            <a:endParaRPr lang="en-US">
              <a:latin typeface="+mn-ea"/>
              <a:cs typeface="+mn-ea"/>
            </a:endParaRPr>
          </a:p>
        </p:txBody>
      </p:sp>
      <p:sp>
        <p:nvSpPr>
          <p:cNvPr id="3" name="TextBox 23"/>
          <p:cNvSpPr txBox="1"/>
          <p:nvPr/>
        </p:nvSpPr>
        <p:spPr>
          <a:xfrm>
            <a:off x="2362200" y="2095500"/>
            <a:ext cx="976185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685800" indent="-685800" algn="l">
              <a:buFont typeface="Arial" panose="02080604020202020204" pitchFamily="34" charset="0"/>
              <a:buChar char="•"/>
            </a:pPr>
            <a:r>
              <a:rPr lang="en-US" altLang="uk-UA" sz="3600">
                <a:solidFill>
                  <a:schemeClr val="tx1"/>
                </a:solidFill>
                <a:latin typeface="+mn-ea"/>
                <a:cs typeface="+mn-ea"/>
              </a:rPr>
              <a:t>pip install dash   </a:t>
            </a: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  <a:p>
            <a:pPr marL="685800" indent="-685800" algn="l">
              <a:buFont typeface="Arial" panose="02080604020202020204" pitchFamily="34" charset="0"/>
              <a:buChar char="•"/>
            </a:pPr>
            <a:r>
              <a:rPr lang="en-US" altLang="uk-UA" sz="3600">
                <a:solidFill>
                  <a:schemeClr val="tx1"/>
                </a:solidFill>
                <a:latin typeface="+mn-ea"/>
                <a:cs typeface="+mn-ea"/>
              </a:rPr>
              <a:t>pip install dash-html-components                                         </a:t>
            </a: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  <a:p>
            <a:pPr marL="685800" indent="-685800" algn="l">
              <a:buFont typeface="Arial" panose="02080604020202020204" pitchFamily="34" charset="0"/>
              <a:buChar char="•"/>
            </a:pPr>
            <a:r>
              <a:rPr lang="en-US" altLang="uk-UA" sz="3600">
                <a:solidFill>
                  <a:schemeClr val="tx1"/>
                </a:solidFill>
                <a:latin typeface="+mn-ea"/>
                <a:cs typeface="+mn-ea"/>
              </a:rPr>
              <a:t>pip install dash-core-components</a:t>
            </a: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  <a:p>
            <a:pPr marL="685800" indent="-685800" algn="l">
              <a:buFont typeface="Arial" panose="02080604020202020204" pitchFamily="34" charset="0"/>
              <a:buChar char="•"/>
            </a:pPr>
            <a:r>
              <a:rPr lang="en-US" altLang="uk-UA" sz="3600">
                <a:solidFill>
                  <a:schemeClr val="tx1"/>
                </a:solidFill>
                <a:latin typeface="+mn-ea"/>
                <a:cs typeface="+mn-ea"/>
              </a:rPr>
              <a:t>pip install dash-bootstrap-components                                     </a:t>
            </a: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  <a:p>
            <a:pPr marL="685800" indent="-685800" algn="l">
              <a:buFont typeface="Arial" panose="02080604020202020204" pitchFamily="34" charset="0"/>
              <a:buChar char="•"/>
            </a:pPr>
            <a:r>
              <a:rPr lang="en-US" altLang="uk-UA" sz="3600">
                <a:solidFill>
                  <a:schemeClr val="tx1"/>
                </a:solidFill>
                <a:latin typeface="+mn-ea"/>
                <a:cs typeface="+mn-ea"/>
              </a:rPr>
              <a:t>pip install plotly</a:t>
            </a: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  <a:p>
            <a:pPr marL="685800" indent="-685800" algn="l">
              <a:buFont typeface="Arial" panose="02080604020202020204" pitchFamily="34" charset="0"/>
              <a:buChar char="•"/>
            </a:pPr>
            <a:r>
              <a:rPr lang="en-US" altLang="uk-UA" sz="3600">
                <a:solidFill>
                  <a:schemeClr val="tx1"/>
                </a:solidFill>
                <a:latin typeface="+mn-ea"/>
                <a:cs typeface="+mn-ea"/>
              </a:rPr>
              <a:t>pip install pandas</a:t>
            </a: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4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>
                <a:latin typeface="+mn-ea"/>
                <a:cs typeface="+mn-ea"/>
              </a:rPr>
              <a:t>Why ?</a:t>
            </a:r>
            <a:endParaRPr lang="en-US">
              <a:latin typeface="+mn-ea"/>
              <a:cs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277600" y="2095772"/>
            <a:ext cx="38290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800" b="1">
                <a:solidFill>
                  <a:schemeClr val="tx1"/>
                </a:solidFill>
                <a:latin typeface="+mn-ea"/>
                <a:cs typeface="+mn-ea"/>
              </a:rPr>
              <a:t>Why Dash?</a:t>
            </a:r>
            <a:r>
              <a:rPr lang="en-US" sz="4800" b="1">
                <a:solidFill>
                  <a:schemeClr val="tx2"/>
                </a:solidFill>
                <a:latin typeface="+mn-ea"/>
                <a:cs typeface="+mn-ea"/>
              </a:rPr>
              <a:t> </a:t>
            </a:r>
            <a:endParaRPr lang="uk-UA" sz="4800" b="1">
              <a:solidFill>
                <a:schemeClr val="tx2"/>
              </a:solidFill>
              <a:latin typeface="+mn-ea"/>
              <a:cs typeface="+mn-ea"/>
            </a:endParaRPr>
          </a:p>
        </p:txBody>
      </p:sp>
      <p:sp>
        <p:nvSpPr>
          <p:cNvPr id="3" name="TextBox 23"/>
          <p:cNvSpPr txBox="1"/>
          <p:nvPr/>
        </p:nvSpPr>
        <p:spPr>
          <a:xfrm>
            <a:off x="9143365" y="3314700"/>
            <a:ext cx="857123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685800" indent="-685800" algn="l">
              <a:buFont typeface="Arial" panose="02080604020202020204" pitchFamily="34" charset="0"/>
              <a:buChar char="•"/>
            </a:pPr>
            <a:r>
              <a:rPr lang="en-US" sz="4000">
                <a:solidFill>
                  <a:schemeClr val="tx1"/>
                </a:solidFill>
                <a:latin typeface="+mn-ea"/>
                <a:cs typeface="+mn-ea"/>
              </a:rPr>
              <a:t>Available in R and Python</a:t>
            </a:r>
            <a:endParaRPr lang="en-US" sz="4000">
              <a:solidFill>
                <a:schemeClr val="tx1"/>
              </a:solidFill>
              <a:latin typeface="+mn-ea"/>
              <a:cs typeface="+mn-ea"/>
            </a:endParaRPr>
          </a:p>
          <a:p>
            <a:pPr marL="685800" indent="-685800" algn="l">
              <a:buFont typeface="Arial" panose="02080604020202020204" pitchFamily="34" charset="0"/>
              <a:buChar char="•"/>
            </a:pPr>
            <a:r>
              <a:rPr lang="en-US" sz="4000">
                <a:solidFill>
                  <a:schemeClr val="tx1"/>
                </a:solidFill>
                <a:latin typeface="+mn-ea"/>
                <a:cs typeface="+mn-ea"/>
              </a:rPr>
              <a:t>Web-based</a:t>
            </a:r>
            <a:endParaRPr lang="en-US" sz="4000">
              <a:solidFill>
                <a:schemeClr val="tx1"/>
              </a:solidFill>
              <a:latin typeface="+mn-ea"/>
              <a:cs typeface="+mn-ea"/>
            </a:endParaRPr>
          </a:p>
          <a:p>
            <a:pPr marL="685800" indent="-685800" algn="l">
              <a:buFont typeface="Arial" panose="02080604020202020204" pitchFamily="34" charset="0"/>
              <a:buChar char="•"/>
            </a:pPr>
            <a:r>
              <a:rPr lang="en-US" altLang="uk-UA" sz="4000">
                <a:solidFill>
                  <a:schemeClr val="tx1"/>
                </a:solidFill>
                <a:latin typeface="+mn-ea"/>
                <a:cs typeface="+mn-ea"/>
              </a:rPr>
              <a:t>Open source</a:t>
            </a:r>
            <a:endParaRPr lang="en-US" altLang="uk-UA" sz="4000">
              <a:solidFill>
                <a:schemeClr val="tx1"/>
              </a:solidFill>
              <a:latin typeface="+mn-ea"/>
              <a:cs typeface="+mn-ea"/>
            </a:endParaRPr>
          </a:p>
          <a:p>
            <a:pPr marL="685800" indent="-685800" algn="l">
              <a:buFont typeface="Arial" panose="02080604020202020204" pitchFamily="34" charset="0"/>
              <a:buChar char="•"/>
            </a:pPr>
            <a:r>
              <a:rPr lang="en-US" altLang="uk-UA" sz="4000">
                <a:solidFill>
                  <a:schemeClr val="tx1"/>
                </a:solidFill>
                <a:latin typeface="+mn-ea"/>
                <a:cs typeface="+mn-ea"/>
              </a:rPr>
              <a:t>Easily versioned</a:t>
            </a:r>
            <a:endParaRPr lang="en-US" altLang="uk-UA" sz="4000">
              <a:solidFill>
                <a:schemeClr val="tx1"/>
              </a:solidFill>
              <a:latin typeface="+mn-ea"/>
              <a:cs typeface="+mn-ea"/>
            </a:endParaRPr>
          </a:p>
          <a:p>
            <a:pPr marL="685800" indent="-685800" algn="l">
              <a:buFont typeface="Arial" panose="02080604020202020204" pitchFamily="34" charset="0"/>
              <a:buChar char="•"/>
            </a:pPr>
            <a:r>
              <a:rPr lang="en-US" altLang="uk-UA" sz="4000">
                <a:solidFill>
                  <a:schemeClr val="tx1"/>
                </a:solidFill>
                <a:latin typeface="+mn-ea"/>
                <a:cs typeface="+mn-ea"/>
              </a:rPr>
              <a:t>Fast, light-weight (built on top of Flask)</a:t>
            </a:r>
            <a:endParaRPr lang="en-US" altLang="uk-UA" sz="4000">
              <a:solidFill>
                <a:schemeClr val="tx1"/>
              </a:solidFill>
              <a:latin typeface="+mn-ea"/>
              <a:cs typeface="+mn-ea"/>
            </a:endParaRPr>
          </a:p>
          <a:p>
            <a:pPr marL="685800" indent="-685800" algn="l">
              <a:buFont typeface="Arial" panose="02080604020202020204" pitchFamily="34" charset="0"/>
              <a:buChar char="•"/>
            </a:pPr>
            <a:r>
              <a:rPr lang="en-US" altLang="uk-UA" sz="4000">
                <a:solidFill>
                  <a:schemeClr val="tx1"/>
                </a:solidFill>
                <a:latin typeface="+mn-ea"/>
                <a:cs typeface="+mn-ea"/>
              </a:rPr>
              <a:t>Customizable with Flask</a:t>
            </a:r>
            <a:endParaRPr lang="en-US" altLang="uk-UA" sz="4000">
              <a:solidFill>
                <a:schemeClr val="tx1"/>
              </a:solidFill>
              <a:latin typeface="+mn-ea"/>
              <a:cs typeface="+mn-ea"/>
            </a:endParaRPr>
          </a:p>
          <a:p>
            <a:pPr marL="685800" indent="-685800" algn="l">
              <a:buFont typeface="Arial" panose="02080604020202020204" pitchFamily="34" charset="0"/>
              <a:buChar char="•"/>
            </a:pPr>
            <a:r>
              <a:rPr lang="en-US" altLang="uk-UA" sz="4000">
                <a:solidFill>
                  <a:schemeClr val="tx1"/>
                </a:solidFill>
                <a:latin typeface="+mn-ea"/>
                <a:cs typeface="+mn-ea"/>
              </a:rPr>
              <a:t>Continuous integration/deployment</a:t>
            </a:r>
            <a:endParaRPr lang="en-US" altLang="uk-UA" sz="400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4" name="TextBox 23"/>
          <p:cNvSpPr txBox="1"/>
          <p:nvPr/>
        </p:nvSpPr>
        <p:spPr>
          <a:xfrm>
            <a:off x="2565400" y="2070372"/>
            <a:ext cx="38290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800" b="1">
                <a:solidFill>
                  <a:schemeClr val="tx1"/>
                </a:solidFill>
                <a:latin typeface="+mn-ea"/>
                <a:cs typeface="+mn-ea"/>
              </a:rPr>
              <a:t>Why Plotly?</a:t>
            </a:r>
            <a:r>
              <a:rPr lang="en-US" sz="4800" b="1">
                <a:solidFill>
                  <a:schemeClr val="tx2"/>
                </a:solidFill>
                <a:latin typeface="+mn-ea"/>
                <a:cs typeface="+mn-ea"/>
              </a:rPr>
              <a:t> </a:t>
            </a:r>
            <a:endParaRPr lang="uk-UA" sz="4800" b="1">
              <a:solidFill>
                <a:schemeClr val="tx2"/>
              </a:solidFill>
              <a:latin typeface="+mn-ea"/>
              <a:cs typeface="+mn-ea"/>
            </a:endParaRPr>
          </a:p>
        </p:txBody>
      </p:sp>
      <p:sp>
        <p:nvSpPr>
          <p:cNvPr id="5" name="TextBox 23"/>
          <p:cNvSpPr txBox="1"/>
          <p:nvPr/>
        </p:nvSpPr>
        <p:spPr>
          <a:xfrm>
            <a:off x="431165" y="3289300"/>
            <a:ext cx="857123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685800" indent="-685800" algn="l">
              <a:buFont typeface="Arial" panose="02080604020202020204" pitchFamily="34" charset="0"/>
              <a:buChar char="•"/>
            </a:pPr>
            <a:r>
              <a:rPr lang="en-US" altLang="uk-UA" sz="4000">
                <a:solidFill>
                  <a:schemeClr val="tx1"/>
                </a:solidFill>
                <a:latin typeface="+mn-ea"/>
                <a:cs typeface="+mn-ea"/>
              </a:rPr>
              <a:t>Fast and easy to implement simple plots</a:t>
            </a:r>
            <a:endParaRPr lang="en-US" altLang="uk-UA" sz="4000">
              <a:solidFill>
                <a:schemeClr val="tx1"/>
              </a:solidFill>
              <a:latin typeface="+mn-ea"/>
              <a:cs typeface="+mn-ea"/>
            </a:endParaRPr>
          </a:p>
          <a:p>
            <a:pPr marL="685800" indent="-685800" algn="l">
              <a:buFont typeface="Arial" panose="02080604020202020204" pitchFamily="34" charset="0"/>
              <a:buChar char="•"/>
            </a:pPr>
            <a:r>
              <a:rPr lang="en-US" altLang="uk-UA" sz="4000">
                <a:solidFill>
                  <a:schemeClr val="tx1"/>
                </a:solidFill>
                <a:latin typeface="+mn-ea"/>
                <a:cs typeface="+mn-ea"/>
              </a:rPr>
              <a:t>Low code/low effort options using plotly.express</a:t>
            </a:r>
            <a:endParaRPr lang="en-US" altLang="uk-UA" sz="4000">
              <a:solidFill>
                <a:schemeClr val="tx1"/>
              </a:solidFill>
              <a:latin typeface="+mn-ea"/>
              <a:cs typeface="+mn-ea"/>
            </a:endParaRPr>
          </a:p>
          <a:p>
            <a:pPr marL="685800" indent="-685800" algn="l">
              <a:buFont typeface="Arial" panose="02080604020202020204" pitchFamily="34" charset="0"/>
              <a:buChar char="•"/>
            </a:pPr>
            <a:r>
              <a:rPr lang="en-US" altLang="uk-UA" sz="4000">
                <a:solidFill>
                  <a:schemeClr val="tx1"/>
                </a:solidFill>
                <a:latin typeface="+mn-ea"/>
                <a:cs typeface="+mn-ea"/>
              </a:rPr>
              <a:t>(If desired) Extremely customizable</a:t>
            </a:r>
            <a:endParaRPr lang="en-US" altLang="uk-UA" sz="4000">
              <a:solidFill>
                <a:schemeClr val="tx1"/>
              </a:solidFill>
              <a:latin typeface="+mn-ea"/>
              <a:cs typeface="+mn-ea"/>
            </a:endParaRPr>
          </a:p>
          <a:p>
            <a:pPr marL="685800" indent="-685800" algn="l">
              <a:buFont typeface="Arial" panose="02080604020202020204" pitchFamily="34" charset="0"/>
              <a:buChar char="•"/>
            </a:pPr>
            <a:r>
              <a:rPr lang="en-US" altLang="uk-UA" sz="4000">
                <a:solidFill>
                  <a:schemeClr val="tx1"/>
                </a:solidFill>
                <a:latin typeface="+mn-ea"/>
                <a:cs typeface="+mn-ea"/>
              </a:rPr>
              <a:t>Interactive plots by default</a:t>
            </a:r>
            <a:endParaRPr lang="en-US" altLang="uk-UA" sz="400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6850" y="266700"/>
            <a:ext cx="4551045" cy="2043430"/>
          </a:xfrm>
          <a:prstGeom prst="rect">
            <a:avLst/>
          </a:prstGeom>
        </p:spPr>
      </p:pic>
      <p:sp>
        <p:nvSpPr>
          <p:cNvPr id="7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1257300"/>
            <a:ext cx="16351885" cy="8112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/>
              <a:t>Dashboard</a:t>
            </a:r>
            <a:endParaRPr lang="en-US"/>
          </a:p>
        </p:txBody>
      </p:sp>
      <p:sp>
        <p:nvSpPr>
          <p:cNvPr id="4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/>
              <a:t>First steps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6295" y="3884930"/>
            <a:ext cx="10340340" cy="1849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495" y="6117590"/>
            <a:ext cx="10274300" cy="2483485"/>
          </a:xfrm>
          <a:prstGeom prst="rect">
            <a:avLst/>
          </a:prstGeom>
        </p:spPr>
      </p:pic>
      <p:sp>
        <p:nvSpPr>
          <p:cNvPr id="11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562100"/>
            <a:ext cx="10373360" cy="189103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/>
              <a:t>Layout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9200" y="2628900"/>
            <a:ext cx="8214360" cy="654050"/>
          </a:xfrm>
          <a:prstGeom prst="rect">
            <a:avLst/>
          </a:prstGeom>
        </p:spPr>
      </p:pic>
      <p:sp>
        <p:nvSpPr>
          <p:cNvPr id="4" name="TextBox 23"/>
          <p:cNvSpPr txBox="1"/>
          <p:nvPr/>
        </p:nvSpPr>
        <p:spPr>
          <a:xfrm>
            <a:off x="76200" y="2628900"/>
            <a:ext cx="110744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685800" indent="-685800" algn="l">
              <a:buFont typeface="Arial" panose="02080604020202020204" pitchFamily="34" charset="0"/>
              <a:buChar char="•"/>
            </a:pPr>
            <a:r>
              <a:rPr lang="en-US" altLang="uk-UA" sz="3600">
                <a:solidFill>
                  <a:schemeClr val="tx1"/>
                </a:solidFill>
                <a:latin typeface="+mn-ea"/>
                <a:cs typeface="+mn-ea"/>
              </a:rPr>
              <a:t>This is our container for the layout</a:t>
            </a: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  <a:p>
            <a:pPr marL="685800" indent="-685800" algn="l">
              <a:buFont typeface="Arial" panose="02080604020202020204" pitchFamily="34" charset="0"/>
              <a:buChar char="•"/>
            </a:pP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  <a:p>
            <a:pPr indent="0" algn="l">
              <a:buFont typeface="Arial" panose="02080604020202020204" pitchFamily="34" charset="0"/>
              <a:buNone/>
            </a:pPr>
            <a:r>
              <a:rPr lang="en-US" altLang="uk-UA" sz="3600">
                <a:solidFill>
                  <a:schemeClr val="tx1"/>
                </a:solidFill>
                <a:latin typeface="+mn-ea"/>
                <a:cs typeface="+mn-ea"/>
              </a:rPr>
              <a:t>	We are going to put all compentents into it</a:t>
            </a: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  <a:p>
            <a:pPr indent="0" algn="l">
              <a:buFont typeface="Arial" panose="02080604020202020204" pitchFamily="34" charset="0"/>
              <a:buNone/>
            </a:pP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  <a:p>
            <a:pPr indent="0" algn="l">
              <a:buFont typeface="Arial" panose="02080604020202020204" pitchFamily="34" charset="0"/>
              <a:buNone/>
            </a:pPr>
            <a:r>
              <a:rPr lang="en-US" altLang="uk-UA" sz="3600">
                <a:solidFill>
                  <a:schemeClr val="tx1"/>
                </a:solidFill>
                <a:latin typeface="+mn-ea"/>
                <a:cs typeface="+mn-ea"/>
              </a:rPr>
              <a:t>Dropdown, date picker, checkbox etc.</a:t>
            </a: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  <a:p>
            <a:pPr indent="0" algn="l">
              <a:buFont typeface="Arial" panose="02080604020202020204" pitchFamily="34" charset="0"/>
              <a:buNone/>
            </a:pP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  <a:p>
            <a:pPr indent="0" algn="l">
              <a:buFont typeface="Arial" panose="02080604020202020204" pitchFamily="34" charset="0"/>
              <a:buNone/>
            </a:pPr>
            <a:r>
              <a:rPr lang="en-US" altLang="uk-UA" sz="3600">
                <a:solidFill>
                  <a:schemeClr val="tx1"/>
                </a:solidFill>
                <a:latin typeface="+mn-ea"/>
                <a:cs typeface="+mn-ea"/>
              </a:rPr>
              <a:t>First we have to save the values for the dropdown menus</a:t>
            </a: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4914900"/>
            <a:ext cx="8729345" cy="1098550"/>
          </a:xfrm>
          <a:prstGeom prst="rect">
            <a:avLst/>
          </a:prstGeom>
        </p:spPr>
      </p:pic>
      <p:sp>
        <p:nvSpPr>
          <p:cNvPr id="6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/>
              <a:t>Layout</a:t>
            </a:r>
            <a:endParaRPr lang="en-US"/>
          </a:p>
        </p:txBody>
      </p:sp>
      <p:sp>
        <p:nvSpPr>
          <p:cNvPr id="4" name="TextBox 23"/>
          <p:cNvSpPr txBox="1"/>
          <p:nvPr/>
        </p:nvSpPr>
        <p:spPr>
          <a:xfrm>
            <a:off x="76200" y="2628900"/>
            <a:ext cx="95561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altLang="uk-UA" sz="3600">
                <a:solidFill>
                  <a:schemeClr val="tx1"/>
                </a:solidFill>
                <a:latin typeface="+mn-ea"/>
                <a:cs typeface="+mn-ea"/>
              </a:rPr>
              <a:t>First of all, we need to create the title with a little description.</a:t>
            </a: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  <a:p>
            <a:pPr indent="0" algn="l">
              <a:buFont typeface="Arial" panose="02080604020202020204" pitchFamily="34" charset="0"/>
              <a:buNone/>
            </a:pP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  <a:p>
            <a:pPr indent="0" algn="l">
              <a:buFont typeface="Arial" panose="02080604020202020204" pitchFamily="34" charset="0"/>
              <a:buNone/>
            </a:pPr>
            <a:r>
              <a:rPr lang="en-US" altLang="uk-UA" sz="3600">
                <a:solidFill>
                  <a:schemeClr val="tx1"/>
                </a:solidFill>
                <a:latin typeface="+mn-ea"/>
                <a:cs typeface="+mn-ea"/>
              </a:rPr>
              <a:t>And then, the two dropdown menus.</a:t>
            </a: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  <a:p>
            <a:pPr indent="0" algn="l">
              <a:buFont typeface="Arial" panose="02080604020202020204" pitchFamily="34" charset="0"/>
              <a:buNone/>
            </a:pP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  <a:p>
            <a:pPr indent="0" algn="l">
              <a:buFont typeface="Arial" panose="02080604020202020204" pitchFamily="34" charset="0"/>
              <a:buNone/>
            </a:pPr>
            <a:r>
              <a:rPr lang="en-US" altLang="uk-UA" sz="3600">
                <a:solidFill>
                  <a:schemeClr val="tx1"/>
                </a:solidFill>
                <a:latin typeface="+mn-ea"/>
                <a:cs typeface="+mn-ea"/>
              </a:rPr>
              <a:t>	</a:t>
            </a: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77400" y="1562100"/>
            <a:ext cx="7341235" cy="2981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5130800"/>
            <a:ext cx="6398895" cy="3908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0" y="5108575"/>
            <a:ext cx="5728335" cy="3930650"/>
          </a:xfrm>
          <a:prstGeom prst="rect">
            <a:avLst/>
          </a:prstGeom>
        </p:spPr>
      </p:pic>
      <p:sp>
        <p:nvSpPr>
          <p:cNvPr id="11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/>
              <a:t>Layout</a:t>
            </a:r>
            <a:endParaRPr lang="en-US"/>
          </a:p>
        </p:txBody>
      </p:sp>
      <p:sp>
        <p:nvSpPr>
          <p:cNvPr id="4" name="TextBox 23"/>
          <p:cNvSpPr txBox="1"/>
          <p:nvPr/>
        </p:nvSpPr>
        <p:spPr>
          <a:xfrm>
            <a:off x="8382000" y="1748155"/>
            <a:ext cx="955611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altLang="uk-UA" sz="3600">
                <a:solidFill>
                  <a:schemeClr val="tx1"/>
                </a:solidFill>
                <a:latin typeface="+mn-ea"/>
                <a:cs typeface="+mn-ea"/>
              </a:rPr>
              <a:t>Set up our date picker (for a better date picker see </a:t>
            </a:r>
            <a:r>
              <a:rPr lang="en-US" altLang="uk-UA" sz="3600">
                <a:solidFill>
                  <a:schemeClr val="tx1"/>
                </a:solidFill>
                <a:latin typeface="+mn-ea"/>
                <a:cs typeface="+mn-ea"/>
                <a:hlinkClick r:id="rId1" tooltip="" action="ppaction://hlinkfile"/>
              </a:rPr>
              <a:t>Dash mantine</a:t>
            </a:r>
            <a:r>
              <a:rPr lang="en-US" altLang="uk-UA" sz="3600">
                <a:solidFill>
                  <a:schemeClr val="tx1"/>
                </a:solidFill>
                <a:latin typeface="+mn-ea"/>
                <a:cs typeface="+mn-ea"/>
              </a:rPr>
              <a:t>)</a:t>
            </a: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  <a:p>
            <a:pPr indent="0" algn="l">
              <a:buFont typeface="Arial" panose="02080604020202020204" pitchFamily="34" charset="0"/>
              <a:buNone/>
            </a:pP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  <a:p>
            <a:pPr indent="0" algn="l">
              <a:buFont typeface="Arial" panose="02080604020202020204" pitchFamily="34" charset="0"/>
              <a:buNone/>
            </a:pP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  <a:p>
            <a:pPr indent="0" algn="l">
              <a:buFont typeface="Arial" panose="02080604020202020204" pitchFamily="34" charset="0"/>
              <a:buNone/>
            </a:pP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  <a:p>
            <a:pPr indent="0" algn="l">
              <a:buFont typeface="Arial" panose="02080604020202020204" pitchFamily="34" charset="0"/>
              <a:buNone/>
            </a:pPr>
            <a:r>
              <a:rPr lang="en-US" altLang="uk-UA" sz="3600">
                <a:solidFill>
                  <a:schemeClr val="tx1"/>
                </a:solidFill>
                <a:latin typeface="+mn-ea"/>
                <a:cs typeface="+mn-ea"/>
              </a:rPr>
              <a:t>Finally, we can add the two graph containers.</a:t>
            </a: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  <a:p>
            <a:pPr indent="0" algn="l">
              <a:buFont typeface="Arial" panose="02080604020202020204" pitchFamily="34" charset="0"/>
              <a:buNone/>
            </a:pPr>
            <a:r>
              <a:rPr lang="en-US" altLang="uk-UA" sz="3600">
                <a:solidFill>
                  <a:schemeClr val="tx1"/>
                </a:solidFill>
                <a:latin typeface="+mn-ea"/>
                <a:cs typeface="+mn-ea"/>
              </a:rPr>
              <a:t>	</a:t>
            </a: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38300"/>
            <a:ext cx="6454140" cy="3634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5288280"/>
            <a:ext cx="7512685" cy="3992245"/>
          </a:xfrm>
          <a:prstGeom prst="rect">
            <a:avLst/>
          </a:prstGeom>
        </p:spPr>
      </p:pic>
      <p:sp>
        <p:nvSpPr>
          <p:cNvPr id="11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/>
              <a:t>Callbacks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20200" y="2324100"/>
            <a:ext cx="8216900" cy="3893185"/>
          </a:xfrm>
          <a:prstGeom prst="rect">
            <a:avLst/>
          </a:prstGeom>
        </p:spPr>
      </p:pic>
      <p:sp>
        <p:nvSpPr>
          <p:cNvPr id="4" name="TextBox 23"/>
          <p:cNvSpPr txBox="1"/>
          <p:nvPr/>
        </p:nvSpPr>
        <p:spPr>
          <a:xfrm>
            <a:off x="381000" y="2095500"/>
            <a:ext cx="95561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altLang="uk-UA" sz="3600">
                <a:solidFill>
                  <a:schemeClr val="tx1"/>
                </a:solidFill>
                <a:latin typeface="+mn-ea"/>
                <a:cs typeface="+mn-ea"/>
              </a:rPr>
              <a:t>This is the head of our callback</a:t>
            </a: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  <a:p>
            <a:pPr indent="0" algn="l">
              <a:buFont typeface="Arial" panose="02080604020202020204" pitchFamily="34" charset="0"/>
              <a:buNone/>
            </a:pP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  <a:p>
            <a:pPr marL="571500" indent="-571500" algn="l">
              <a:buFont typeface="Arial" panose="02080604020202020204" pitchFamily="34" charset="0"/>
              <a:buChar char="•"/>
            </a:pPr>
            <a:r>
              <a:rPr lang="en-US" altLang="uk-UA" sz="3600">
                <a:solidFill>
                  <a:schemeClr val="tx1"/>
                </a:solidFill>
                <a:latin typeface="+mn-ea"/>
                <a:cs typeface="+mn-ea"/>
              </a:rPr>
              <a:t>Which are the input elements?</a:t>
            </a: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  <a:p>
            <a:pPr marL="571500" indent="-571500" algn="l">
              <a:buFont typeface="Arial" panose="02080604020202020204" pitchFamily="34" charset="0"/>
              <a:buChar char="•"/>
            </a:pPr>
            <a:r>
              <a:rPr lang="en-US" altLang="uk-UA" sz="3600">
                <a:solidFill>
                  <a:schemeClr val="tx1"/>
                </a:solidFill>
                <a:latin typeface="+mn-ea"/>
                <a:cs typeface="+mn-ea"/>
              </a:rPr>
              <a:t>What we have to show?</a:t>
            </a: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5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/>
              <a:t>Customize</a:t>
            </a:r>
            <a:endParaRPr lang="en-US"/>
          </a:p>
        </p:txBody>
      </p:sp>
      <p:sp>
        <p:nvSpPr>
          <p:cNvPr id="4" name="TextBox 23"/>
          <p:cNvSpPr txBox="1"/>
          <p:nvPr/>
        </p:nvSpPr>
        <p:spPr>
          <a:xfrm>
            <a:off x="4648200" y="1562100"/>
            <a:ext cx="9556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altLang="uk-UA" sz="3600">
                <a:solidFill>
                  <a:schemeClr val="tx1"/>
                </a:solidFill>
                <a:latin typeface="+mn-ea"/>
                <a:cs typeface="+mn-ea"/>
              </a:rPr>
              <a:t>And now try to customize again and again...</a:t>
            </a:r>
            <a:endParaRPr lang="en-US" altLang="uk-UA" sz="360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4845" y="2512060"/>
            <a:ext cx="11111230" cy="7298690"/>
          </a:xfrm>
          <a:prstGeom prst="rect">
            <a:avLst/>
          </a:prstGeom>
        </p:spPr>
      </p:pic>
      <p:sp>
        <p:nvSpPr>
          <p:cNvPr id="5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object 4"/>
          <p:cNvSpPr/>
          <p:nvPr/>
        </p:nvSpPr>
        <p:spPr>
          <a:xfrm>
            <a:off x="3048000" y="5676900"/>
            <a:ext cx="3878580" cy="429895"/>
          </a:xfrm>
          <a:custGeom>
            <a:avLst/>
            <a:gdLst/>
            <a:ahLst/>
            <a:cxnLst/>
            <a:rect l="l" t="t" r="r" b="b"/>
            <a:pathLst>
              <a:path w="429895" h="429895">
                <a:moveTo>
                  <a:pt x="353373" y="429877"/>
                </a:moveTo>
                <a:lnTo>
                  <a:pt x="76505" y="429877"/>
                </a:lnTo>
                <a:lnTo>
                  <a:pt x="71180" y="429353"/>
                </a:lnTo>
                <a:lnTo>
                  <a:pt x="31919" y="413091"/>
                </a:lnTo>
                <a:lnTo>
                  <a:pt x="4174" y="374363"/>
                </a:lnTo>
                <a:lnTo>
                  <a:pt x="0" y="353372"/>
                </a:lnTo>
                <a:lnTo>
                  <a:pt x="0" y="347996"/>
                </a:lnTo>
                <a:lnTo>
                  <a:pt x="0" y="76505"/>
                </a:lnTo>
                <a:lnTo>
                  <a:pt x="16785" y="31920"/>
                </a:lnTo>
                <a:lnTo>
                  <a:pt x="55513" y="4175"/>
                </a:lnTo>
                <a:lnTo>
                  <a:pt x="76505" y="0"/>
                </a:lnTo>
                <a:lnTo>
                  <a:pt x="353373" y="0"/>
                </a:lnTo>
                <a:lnTo>
                  <a:pt x="397956" y="16786"/>
                </a:lnTo>
                <a:lnTo>
                  <a:pt x="425702" y="55513"/>
                </a:lnTo>
                <a:lnTo>
                  <a:pt x="429878" y="76505"/>
                </a:lnTo>
                <a:lnTo>
                  <a:pt x="429878" y="353372"/>
                </a:lnTo>
                <a:lnTo>
                  <a:pt x="413091" y="397957"/>
                </a:lnTo>
                <a:lnTo>
                  <a:pt x="374363" y="425702"/>
                </a:lnTo>
                <a:lnTo>
                  <a:pt x="358697" y="429353"/>
                </a:lnTo>
                <a:lnTo>
                  <a:pt x="353373" y="429877"/>
                </a:lnTo>
                <a:close/>
              </a:path>
            </a:pathLst>
          </a:custGeom>
          <a:solidFill>
            <a:srgbClr val="EFEB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4"/>
          <p:cNvSpPr/>
          <p:nvPr/>
        </p:nvSpPr>
        <p:spPr>
          <a:xfrm>
            <a:off x="3124200" y="5067300"/>
            <a:ext cx="3685540" cy="429895"/>
          </a:xfrm>
          <a:custGeom>
            <a:avLst/>
            <a:gdLst/>
            <a:ahLst/>
            <a:cxnLst/>
            <a:rect l="l" t="t" r="r" b="b"/>
            <a:pathLst>
              <a:path w="429895" h="429895">
                <a:moveTo>
                  <a:pt x="353373" y="429877"/>
                </a:moveTo>
                <a:lnTo>
                  <a:pt x="76505" y="429877"/>
                </a:lnTo>
                <a:lnTo>
                  <a:pt x="71180" y="429353"/>
                </a:lnTo>
                <a:lnTo>
                  <a:pt x="31919" y="413091"/>
                </a:lnTo>
                <a:lnTo>
                  <a:pt x="4174" y="374363"/>
                </a:lnTo>
                <a:lnTo>
                  <a:pt x="0" y="353372"/>
                </a:lnTo>
                <a:lnTo>
                  <a:pt x="0" y="347996"/>
                </a:lnTo>
                <a:lnTo>
                  <a:pt x="0" y="76505"/>
                </a:lnTo>
                <a:lnTo>
                  <a:pt x="16785" y="31920"/>
                </a:lnTo>
                <a:lnTo>
                  <a:pt x="55513" y="4175"/>
                </a:lnTo>
                <a:lnTo>
                  <a:pt x="76505" y="0"/>
                </a:lnTo>
                <a:lnTo>
                  <a:pt x="353373" y="0"/>
                </a:lnTo>
                <a:lnTo>
                  <a:pt x="397956" y="16786"/>
                </a:lnTo>
                <a:lnTo>
                  <a:pt x="425702" y="55513"/>
                </a:lnTo>
                <a:lnTo>
                  <a:pt x="429878" y="76505"/>
                </a:lnTo>
                <a:lnTo>
                  <a:pt x="429878" y="353372"/>
                </a:lnTo>
                <a:lnTo>
                  <a:pt x="413091" y="397957"/>
                </a:lnTo>
                <a:lnTo>
                  <a:pt x="374363" y="425702"/>
                </a:lnTo>
                <a:lnTo>
                  <a:pt x="358697" y="429353"/>
                </a:lnTo>
                <a:lnTo>
                  <a:pt x="353373" y="429877"/>
                </a:lnTo>
                <a:close/>
              </a:path>
            </a:pathLst>
          </a:custGeom>
          <a:solidFill>
            <a:srgbClr val="EFEB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4"/>
          <p:cNvSpPr/>
          <p:nvPr/>
        </p:nvSpPr>
        <p:spPr>
          <a:xfrm>
            <a:off x="3048000" y="4533900"/>
            <a:ext cx="2569210" cy="429895"/>
          </a:xfrm>
          <a:custGeom>
            <a:avLst/>
            <a:gdLst/>
            <a:ahLst/>
            <a:cxnLst/>
            <a:rect l="l" t="t" r="r" b="b"/>
            <a:pathLst>
              <a:path w="429895" h="429895">
                <a:moveTo>
                  <a:pt x="353373" y="429877"/>
                </a:moveTo>
                <a:lnTo>
                  <a:pt x="76505" y="429877"/>
                </a:lnTo>
                <a:lnTo>
                  <a:pt x="71180" y="429353"/>
                </a:lnTo>
                <a:lnTo>
                  <a:pt x="31919" y="413091"/>
                </a:lnTo>
                <a:lnTo>
                  <a:pt x="4174" y="374363"/>
                </a:lnTo>
                <a:lnTo>
                  <a:pt x="0" y="353372"/>
                </a:lnTo>
                <a:lnTo>
                  <a:pt x="0" y="347996"/>
                </a:lnTo>
                <a:lnTo>
                  <a:pt x="0" y="76505"/>
                </a:lnTo>
                <a:lnTo>
                  <a:pt x="16785" y="31920"/>
                </a:lnTo>
                <a:lnTo>
                  <a:pt x="55513" y="4175"/>
                </a:lnTo>
                <a:lnTo>
                  <a:pt x="76505" y="0"/>
                </a:lnTo>
                <a:lnTo>
                  <a:pt x="353373" y="0"/>
                </a:lnTo>
                <a:lnTo>
                  <a:pt x="397956" y="16786"/>
                </a:lnTo>
                <a:lnTo>
                  <a:pt x="425702" y="55513"/>
                </a:lnTo>
                <a:lnTo>
                  <a:pt x="429878" y="76505"/>
                </a:lnTo>
                <a:lnTo>
                  <a:pt x="429878" y="353372"/>
                </a:lnTo>
                <a:lnTo>
                  <a:pt x="413091" y="397957"/>
                </a:lnTo>
                <a:lnTo>
                  <a:pt x="374363" y="425702"/>
                </a:lnTo>
                <a:lnTo>
                  <a:pt x="358697" y="429353"/>
                </a:lnTo>
                <a:lnTo>
                  <a:pt x="353373" y="429877"/>
                </a:lnTo>
                <a:close/>
              </a:path>
            </a:pathLst>
          </a:custGeom>
          <a:solidFill>
            <a:srgbClr val="EFEBE3"/>
          </a:solidFill>
        </p:spPr>
        <p:txBody>
          <a:bodyPr wrap="square" lIns="0" tIns="0" rIns="0" bIns="0" rtlCol="0"/>
          <a:p/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>
                <a:latin typeface="+mn-ea"/>
                <a:cs typeface="+mn-ea"/>
              </a:rPr>
              <a:t>Plotly</a:t>
            </a:r>
            <a:endParaRPr lang="en-US">
              <a:latin typeface="+mn-ea"/>
              <a:cs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524000" y="3314700"/>
            <a:ext cx="1320228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Plotly graphs can be created: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1. With </a:t>
            </a:r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plotly.express for simple, quick plots ( px )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2. With </a:t>
            </a:r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plotly.graph_objects ( go ) for more customization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3. With </a:t>
            </a:r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plotly.figure_factory for specic, advanced figures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We will spend most of our time on 1 and 2!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4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894830" cy="589280"/>
          </a:xfrm>
        </p:spPr>
        <p:txBody>
          <a:bodyPr wrap="square"/>
          <a:p>
            <a:r>
              <a:rPr lang="en-US">
                <a:latin typeface="+mn-ea"/>
                <a:cs typeface="+mn-ea"/>
              </a:rPr>
              <a:t>The importance of documentation</a:t>
            </a:r>
            <a:endParaRPr lang="en-US">
              <a:latin typeface="+mn-ea"/>
              <a:cs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65455" y="2923540"/>
            <a:ext cx="10578465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Save the links to key documentation!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1. Interactive, introductory docs (with many examples!)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		</a:t>
            </a:r>
            <a:r>
              <a:rPr lang="en-US" sz="3600">
                <a:solidFill>
                  <a:schemeClr val="tx1"/>
                </a:solidFill>
                <a:latin typeface="+mn-ea"/>
                <a:cs typeface="+mn-ea"/>
                <a:hlinkClick r:id="rId1" action="ppaction://hlinkfile"/>
              </a:rPr>
              <a:t>https://plotly.com/python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2. Graph_objects pages for specic plots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pPr marL="1485900" lvl="2" indent="-571500" algn="l"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Index </a:t>
            </a:r>
            <a:r>
              <a:rPr lang="en-US" sz="3600">
                <a:solidFill>
                  <a:schemeClr val="tx1"/>
                </a:solidFill>
                <a:latin typeface="+mn-ea"/>
                <a:cs typeface="+mn-ea"/>
                <a:hlinkClick r:id="rId2" action="ppaction://hlinkfile"/>
              </a:rPr>
              <a:t>here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pPr marL="1485900" lvl="2" indent="-571500" algn="l"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For example, go.scatter </a:t>
            </a:r>
            <a:r>
              <a:rPr lang="en-US" sz="3600">
                <a:solidFill>
                  <a:schemeClr val="tx1"/>
                </a:solidFill>
                <a:latin typeface="+mn-ea"/>
                <a:cs typeface="+mn-ea"/>
                <a:hlinkClick r:id="rId3" action="ppaction://hlinkfile"/>
              </a:rPr>
              <a:t>here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pPr marL="571500" indent="-571500"/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3. The base go.Figure documentation linked </a:t>
            </a:r>
            <a:r>
              <a:rPr lang="en-US" sz="3600">
                <a:solidFill>
                  <a:schemeClr val="tx1"/>
                </a:solidFill>
                <a:latin typeface="+mn-ea"/>
                <a:cs typeface="+mn-ea"/>
                <a:hlinkClick r:id="rId4" action="ppaction://hlinkfile"/>
              </a:rPr>
              <a:t>here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  <a:p>
            <a:pPr marL="1485900" lvl="2" indent="-571500">
              <a:buFont typeface="Arial" panose="02080604020202020204" pitchFamily="34" charset="0"/>
              <a:buChar char="•"/>
            </a:pPr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Important when we cover update_layout() later!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0577830" y="2857500"/>
            <a:ext cx="69291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600">
                <a:solidFill>
                  <a:schemeClr val="tx1"/>
                </a:solidFill>
                <a:latin typeface="+mn-ea"/>
                <a:cs typeface="+mn-ea"/>
              </a:rPr>
              <a:t>The go.scatter documentation page:</a:t>
            </a:r>
            <a:endParaRPr lang="en-US" sz="360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2630" y="3695700"/>
            <a:ext cx="6353175" cy="2381250"/>
          </a:xfrm>
          <a:prstGeom prst="rect">
            <a:avLst/>
          </a:prstGeom>
        </p:spPr>
      </p:pic>
      <p:sp>
        <p:nvSpPr>
          <p:cNvPr id="6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1087755"/>
          </a:xfrm>
        </p:spPr>
        <p:txBody>
          <a:bodyPr wrap="square"/>
          <a:p>
            <a:r>
              <a:rPr spc="-285" dirty="0">
                <a:latin typeface="+mn-ea"/>
                <a:cs typeface="+mn-ea"/>
                <a:sym typeface="+mn-ea"/>
              </a:rPr>
              <a:t>T</a:t>
            </a:r>
            <a:r>
              <a:rPr spc="-245" dirty="0">
                <a:latin typeface="+mn-ea"/>
                <a:cs typeface="+mn-ea"/>
                <a:sym typeface="+mn-ea"/>
              </a:rPr>
              <a:t>h</a:t>
            </a:r>
            <a:r>
              <a:rPr spc="70" dirty="0">
                <a:latin typeface="+mn-ea"/>
                <a:cs typeface="+mn-ea"/>
                <a:sym typeface="+mn-ea"/>
              </a:rPr>
              <a:t>e</a:t>
            </a:r>
            <a:r>
              <a:rPr spc="-265" dirty="0">
                <a:latin typeface="+mn-ea"/>
                <a:cs typeface="+mn-ea"/>
                <a:sym typeface="+mn-ea"/>
              </a:rPr>
              <a:t> </a:t>
            </a:r>
            <a:r>
              <a:rPr spc="235" dirty="0">
                <a:latin typeface="+mn-ea"/>
                <a:cs typeface="+mn-ea"/>
                <a:sym typeface="+mn-ea"/>
              </a:rPr>
              <a:t>P</a:t>
            </a:r>
            <a:r>
              <a:rPr spc="-220" dirty="0">
                <a:latin typeface="+mn-ea"/>
                <a:cs typeface="+mn-ea"/>
                <a:sym typeface="+mn-ea"/>
              </a:rPr>
              <a:t>lo</a:t>
            </a:r>
            <a:r>
              <a:rPr spc="-45" dirty="0">
                <a:latin typeface="+mn-ea"/>
                <a:cs typeface="+mn-ea"/>
                <a:sym typeface="+mn-ea"/>
              </a:rPr>
              <a:t>t</a:t>
            </a:r>
            <a:r>
              <a:rPr spc="-225" dirty="0">
                <a:latin typeface="+mn-ea"/>
                <a:cs typeface="+mn-ea"/>
                <a:sym typeface="+mn-ea"/>
              </a:rPr>
              <a:t>l</a:t>
            </a:r>
            <a:r>
              <a:rPr spc="229" dirty="0">
                <a:latin typeface="+mn-ea"/>
                <a:cs typeface="+mn-ea"/>
                <a:sym typeface="+mn-ea"/>
              </a:rPr>
              <a:t>y</a:t>
            </a:r>
            <a:r>
              <a:rPr spc="-145" dirty="0">
                <a:latin typeface="+mn-ea"/>
                <a:cs typeface="+mn-ea"/>
                <a:sym typeface="+mn-ea"/>
              </a:rPr>
              <a:t> </a:t>
            </a:r>
            <a:r>
              <a:rPr spc="215" dirty="0">
                <a:latin typeface="+mn-ea"/>
                <a:cs typeface="+mn-ea"/>
                <a:sym typeface="+mn-ea"/>
              </a:rPr>
              <a:t>F</a:t>
            </a:r>
            <a:r>
              <a:rPr spc="-130" dirty="0">
                <a:latin typeface="+mn-ea"/>
                <a:cs typeface="+mn-ea"/>
                <a:sym typeface="+mn-ea"/>
              </a:rPr>
              <a:t>i</a:t>
            </a:r>
            <a:r>
              <a:rPr spc="-85" dirty="0">
                <a:latin typeface="+mn-ea"/>
                <a:cs typeface="+mn-ea"/>
                <a:sym typeface="+mn-ea"/>
              </a:rPr>
              <a:t>g</a:t>
            </a:r>
            <a:r>
              <a:rPr spc="-155" dirty="0">
                <a:latin typeface="+mn-ea"/>
                <a:cs typeface="+mn-ea"/>
                <a:sym typeface="+mn-ea"/>
              </a:rPr>
              <a:t>u</a:t>
            </a:r>
            <a:r>
              <a:rPr spc="-240" dirty="0">
                <a:latin typeface="+mn-ea"/>
                <a:cs typeface="+mn-ea"/>
                <a:sym typeface="+mn-ea"/>
              </a:rPr>
              <a:t>r</a:t>
            </a:r>
            <a:r>
              <a:rPr spc="70" dirty="0">
                <a:latin typeface="+mn-ea"/>
                <a:cs typeface="+mn-ea"/>
                <a:sym typeface="+mn-ea"/>
              </a:rPr>
              <a:t>e</a:t>
            </a:r>
            <a:br>
              <a:rPr>
                <a:latin typeface="+mn-ea"/>
                <a:cs typeface="+mn-ea"/>
              </a:rPr>
            </a:br>
            <a:endParaRPr lang="en-US">
              <a:latin typeface="+mn-ea"/>
              <a:cs typeface="+mn-ea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38200" y="2400300"/>
            <a:ext cx="795274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600" spc="120" dirty="0">
                <a:solidFill>
                  <a:srgbClr val="04182D"/>
                </a:solidFill>
                <a:latin typeface="+mn-ea"/>
                <a:cs typeface="+mn-ea"/>
                <a:sym typeface="+mn-ea"/>
              </a:rPr>
              <a:t>A</a:t>
            </a:r>
            <a:r>
              <a:rPr sz="3600" spc="80" dirty="0">
                <a:solidFill>
                  <a:srgbClr val="04182D"/>
                </a:solidFill>
                <a:latin typeface="+mn-ea"/>
                <a:cs typeface="+mn-ea"/>
                <a:sym typeface="+mn-ea"/>
              </a:rPr>
              <a:t> </a:t>
            </a:r>
            <a:r>
              <a:rPr sz="3600" spc="65" dirty="0">
                <a:solidFill>
                  <a:srgbClr val="04182D"/>
                </a:solidFill>
                <a:latin typeface="+mn-ea"/>
                <a:cs typeface="+mn-ea"/>
                <a:sym typeface="+mn-ea"/>
              </a:rPr>
              <a:t>Plotly</a:t>
            </a:r>
            <a:r>
              <a:rPr sz="3600" dirty="0">
                <a:solidFill>
                  <a:srgbClr val="04182D"/>
                </a:solidFill>
                <a:latin typeface="+mn-ea"/>
                <a:cs typeface="+mn-ea"/>
                <a:sym typeface="+mn-ea"/>
              </a:rPr>
              <a:t> </a:t>
            </a:r>
            <a:r>
              <a:rPr sz="3600" spc="55" dirty="0">
                <a:solidFill>
                  <a:srgbClr val="04182D"/>
                </a:solidFill>
                <a:latin typeface="+mn-ea"/>
                <a:cs typeface="+mn-ea"/>
                <a:sym typeface="+mn-ea"/>
              </a:rPr>
              <a:t>Figure</a:t>
            </a:r>
            <a:r>
              <a:rPr sz="3600" spc="80" dirty="0">
                <a:solidFill>
                  <a:srgbClr val="04182D"/>
                </a:solidFill>
                <a:latin typeface="+mn-ea"/>
                <a:cs typeface="+mn-ea"/>
                <a:sym typeface="+mn-ea"/>
              </a:rPr>
              <a:t> </a:t>
            </a:r>
            <a:r>
              <a:rPr sz="3600" spc="65" dirty="0">
                <a:solidFill>
                  <a:srgbClr val="04182D"/>
                </a:solidFill>
                <a:latin typeface="+mn-ea"/>
                <a:cs typeface="+mn-ea"/>
                <a:sym typeface="+mn-ea"/>
              </a:rPr>
              <a:t>has</a:t>
            </a:r>
            <a:r>
              <a:rPr sz="3600" spc="85" dirty="0">
                <a:solidFill>
                  <a:srgbClr val="04182D"/>
                </a:solidFill>
                <a:latin typeface="+mn-ea"/>
                <a:cs typeface="+mn-ea"/>
                <a:sym typeface="+mn-ea"/>
              </a:rPr>
              <a:t> </a:t>
            </a:r>
            <a:r>
              <a:rPr sz="3600" spc="-105" dirty="0">
                <a:solidFill>
                  <a:srgbClr val="04182D"/>
                </a:solidFill>
                <a:latin typeface="+mn-ea"/>
                <a:cs typeface="+mn-ea"/>
                <a:sym typeface="+mn-ea"/>
              </a:rPr>
              <a:t>3</a:t>
            </a:r>
            <a:r>
              <a:rPr sz="3600" dirty="0">
                <a:solidFill>
                  <a:srgbClr val="04182D"/>
                </a:solidFill>
                <a:latin typeface="+mn-ea"/>
                <a:cs typeface="+mn-ea"/>
                <a:sym typeface="+mn-ea"/>
              </a:rPr>
              <a:t> </a:t>
            </a:r>
            <a:r>
              <a:rPr sz="3600" spc="145" dirty="0">
                <a:solidFill>
                  <a:srgbClr val="04182D"/>
                </a:solidFill>
                <a:latin typeface="+mn-ea"/>
                <a:cs typeface="+mn-ea"/>
                <a:sym typeface="+mn-ea"/>
              </a:rPr>
              <a:t>main</a:t>
            </a:r>
            <a:r>
              <a:rPr sz="3600" spc="80" dirty="0">
                <a:solidFill>
                  <a:srgbClr val="04182D"/>
                </a:solidFill>
                <a:latin typeface="+mn-ea"/>
                <a:cs typeface="+mn-ea"/>
                <a:sym typeface="+mn-ea"/>
              </a:rPr>
              <a:t> </a:t>
            </a:r>
            <a:r>
              <a:rPr sz="3600" spc="95" dirty="0">
                <a:solidFill>
                  <a:srgbClr val="04182D"/>
                </a:solidFill>
                <a:latin typeface="+mn-ea"/>
                <a:cs typeface="+mn-ea"/>
                <a:sym typeface="+mn-ea"/>
              </a:rPr>
              <a:t>components:</a:t>
            </a:r>
            <a:endParaRPr lang="en-US" sz="3600">
              <a:solidFill>
                <a:schemeClr val="tx2"/>
              </a:solidFill>
              <a:latin typeface="+mn-ea"/>
              <a:cs typeface="+mn-ea"/>
            </a:endParaRPr>
          </a:p>
        </p:txBody>
      </p:sp>
      <p:sp>
        <p:nvSpPr>
          <p:cNvPr id="35" name="object 5"/>
          <p:cNvSpPr txBox="1"/>
          <p:nvPr/>
        </p:nvSpPr>
        <p:spPr>
          <a:xfrm>
            <a:off x="859790" y="3563620"/>
            <a:ext cx="11581130" cy="39763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p>
            <a:pPr marL="355600" indent="-342900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 b="1">
                <a:latin typeface="+mn-ea"/>
                <a:cs typeface="+mn-ea"/>
              </a:rPr>
              <a:t>layout</a:t>
            </a:r>
            <a:r>
              <a:rPr lang="en-US" sz="3600">
                <a:latin typeface="+mn-ea"/>
                <a:cs typeface="+mn-ea"/>
              </a:rPr>
              <a:t>: Dictionary controlling style of the figure</a:t>
            </a:r>
            <a:endParaRPr lang="en-US" sz="3600">
              <a:latin typeface="+mn-ea"/>
              <a:cs typeface="+mn-ea"/>
            </a:endParaRPr>
          </a:p>
          <a:p>
            <a:pPr marL="812800" lvl="1" indent="-342900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latin typeface="+mn-ea"/>
                <a:cs typeface="+mn-ea"/>
              </a:rPr>
              <a:t>One </a:t>
            </a:r>
            <a:r>
              <a:rPr lang="en-US" sz="3600" b="1">
                <a:latin typeface="+mn-ea"/>
                <a:cs typeface="+mn-ea"/>
              </a:rPr>
              <a:t>layout </a:t>
            </a:r>
            <a:r>
              <a:rPr lang="en-US" sz="3600">
                <a:latin typeface="+mn-ea"/>
                <a:cs typeface="+mn-ea"/>
              </a:rPr>
              <a:t>per figure</a:t>
            </a:r>
            <a:endParaRPr lang="en-US" sz="3600">
              <a:latin typeface="+mn-ea"/>
              <a:cs typeface="+mn-ea"/>
            </a:endParaRPr>
          </a:p>
          <a:p>
            <a:pPr marL="469900" lvl="1" indent="0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None/>
            </a:pPr>
            <a:endParaRPr lang="en-US" sz="3600">
              <a:latin typeface="+mn-ea"/>
              <a:cs typeface="+mn-ea"/>
            </a:endParaRPr>
          </a:p>
          <a:p>
            <a:pPr marL="355600" lvl="0" indent="-342900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 b="1">
                <a:latin typeface="+mn-ea"/>
                <a:cs typeface="+mn-ea"/>
              </a:rPr>
              <a:t>data</a:t>
            </a:r>
            <a:r>
              <a:rPr lang="en-US" sz="3600">
                <a:latin typeface="+mn-ea"/>
                <a:cs typeface="+mn-ea"/>
              </a:rPr>
              <a:t>: List of dictionaries setting graph type and data itself</a:t>
            </a:r>
            <a:endParaRPr lang="en-US" sz="3600">
              <a:latin typeface="+mn-ea"/>
              <a:cs typeface="+mn-ea"/>
            </a:endParaRPr>
          </a:p>
          <a:p>
            <a:pPr marL="812800" lvl="1" indent="-342900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latin typeface="+mn-ea"/>
                <a:cs typeface="+mn-ea"/>
              </a:rPr>
              <a:t>Data + type = a </a:t>
            </a:r>
            <a:r>
              <a:rPr lang="en-US" sz="3600" b="1">
                <a:latin typeface="+mn-ea"/>
                <a:cs typeface="+mn-ea"/>
              </a:rPr>
              <a:t>trace</a:t>
            </a:r>
            <a:r>
              <a:rPr lang="en-US" sz="3600">
                <a:latin typeface="+mn-ea"/>
                <a:cs typeface="+mn-ea"/>
              </a:rPr>
              <a:t>. There are over 40 types!</a:t>
            </a:r>
            <a:endParaRPr lang="en-US" sz="3600">
              <a:latin typeface="+mn-ea"/>
              <a:cs typeface="+mn-ea"/>
            </a:endParaRPr>
          </a:p>
          <a:p>
            <a:pPr marL="812800" lvl="1" indent="-342900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latin typeface="+mn-ea"/>
                <a:cs typeface="+mn-ea"/>
              </a:rPr>
              <a:t>Can have multiple traces per graph</a:t>
            </a:r>
            <a:endParaRPr lang="en-US" sz="3600">
              <a:latin typeface="+mn-ea"/>
              <a:cs typeface="+mn-ea"/>
            </a:endParaRPr>
          </a:p>
          <a:p>
            <a:pPr marL="12700" lvl="0" indent="0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None/>
            </a:pPr>
            <a:endParaRPr lang="en-US" sz="3600">
              <a:latin typeface="+mn-ea"/>
              <a:cs typeface="+mn-ea"/>
            </a:endParaRPr>
          </a:p>
        </p:txBody>
      </p:sp>
      <p:sp>
        <p:nvSpPr>
          <p:cNvPr id="3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/>
              <a:t>Inside the Plotly Figure</a:t>
            </a:r>
            <a:endParaRPr lang="en-US"/>
          </a:p>
        </p:txBody>
      </p:sp>
      <p:sp>
        <p:nvSpPr>
          <p:cNvPr id="5" name="object 5"/>
          <p:cNvSpPr txBox="1"/>
          <p:nvPr/>
        </p:nvSpPr>
        <p:spPr>
          <a:xfrm>
            <a:off x="1240790" y="1963420"/>
            <a:ext cx="10904855" cy="5676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latin typeface="+mn-ea"/>
                <a:cs typeface="+mn-ea"/>
              </a:rPr>
              <a:t>Let’s see inside an example Plotly </a:t>
            </a:r>
            <a:r>
              <a:rPr lang="en-US" sz="3600" b="1">
                <a:latin typeface="+mn-ea"/>
                <a:cs typeface="+mn-ea"/>
              </a:rPr>
              <a:t>figure </a:t>
            </a:r>
            <a:r>
              <a:rPr lang="en-US" sz="3600">
                <a:latin typeface="+mn-ea"/>
                <a:cs typeface="+mn-ea"/>
              </a:rPr>
              <a:t>object:</a:t>
            </a:r>
            <a:endParaRPr lang="en-US" sz="3600">
              <a:latin typeface="+mn-ea"/>
              <a:cs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781300"/>
            <a:ext cx="16739870" cy="1009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924300"/>
            <a:ext cx="16651605" cy="3364230"/>
          </a:xfrm>
          <a:prstGeom prst="rect">
            <a:avLst/>
          </a:prstGeom>
        </p:spPr>
      </p:pic>
      <p:sp>
        <p:nvSpPr>
          <p:cNvPr id="6" name="object 5"/>
          <p:cNvSpPr txBox="1"/>
          <p:nvPr/>
        </p:nvSpPr>
        <p:spPr>
          <a:xfrm>
            <a:off x="1139190" y="7576820"/>
            <a:ext cx="10904855" cy="5676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3600">
                <a:latin typeface="+mn-ea"/>
                <a:cs typeface="+mn-ea"/>
              </a:rPr>
              <a:t>What do you think this graph will look like?</a:t>
            </a:r>
            <a:endParaRPr lang="en-US" sz="3600">
              <a:latin typeface="+mn-ea"/>
              <a:cs typeface="+mn-ea"/>
            </a:endParaRPr>
          </a:p>
        </p:txBody>
      </p:sp>
      <p:sp>
        <p:nvSpPr>
          <p:cNvPr id="7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  <a:endParaRPr lang="en-US"/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5448300" cy="589280"/>
          </a:xfrm>
        </p:spPr>
        <p:txBody>
          <a:bodyPr/>
          <a:p>
            <a:r>
              <a:rPr lang="en-US"/>
              <a:t>Inside out figure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1866900"/>
            <a:ext cx="15934690" cy="3347720"/>
          </a:xfrm>
          <a:prstGeom prst="rect">
            <a:avLst/>
          </a:prstGeom>
        </p:spPr>
      </p:pic>
      <p:sp>
        <p:nvSpPr>
          <p:cNvPr id="6" name="object 5"/>
          <p:cNvSpPr txBox="1"/>
          <p:nvPr/>
        </p:nvSpPr>
        <p:spPr>
          <a:xfrm>
            <a:off x="1215390" y="5443220"/>
            <a:ext cx="10904855" cy="22720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p>
            <a:pPr marL="584200" indent="-571500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latin typeface="+mn-ea"/>
                <a:cs typeface="+mn-ea"/>
              </a:rPr>
              <a:t>Type ’bar’</a:t>
            </a:r>
            <a:endParaRPr lang="en-US" sz="3600">
              <a:latin typeface="+mn-ea"/>
              <a:cs typeface="+mn-ea"/>
            </a:endParaRPr>
          </a:p>
          <a:p>
            <a:pPr marL="584200" indent="-571500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latin typeface="+mn-ea"/>
                <a:cs typeface="+mn-ea"/>
              </a:rPr>
              <a:t>An X and Y axis with data noted</a:t>
            </a:r>
            <a:endParaRPr lang="en-US" sz="3600">
              <a:latin typeface="+mn-ea"/>
              <a:cs typeface="+mn-ea"/>
            </a:endParaRPr>
          </a:p>
          <a:p>
            <a:pPr marL="584200" indent="-571500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Char char="•"/>
            </a:pPr>
            <a:r>
              <a:rPr lang="en-US" sz="3600">
                <a:latin typeface="+mn-ea"/>
                <a:cs typeface="+mn-ea"/>
              </a:rPr>
              <a:t>A title with some text around temperatures of the week</a:t>
            </a:r>
            <a:endParaRPr lang="en-US" sz="3600">
              <a:latin typeface="+mn-ea"/>
              <a:cs typeface="+mn-ea"/>
            </a:endParaRPr>
          </a:p>
          <a:p>
            <a:pPr marL="12700" indent="0">
              <a:lnSpc>
                <a:spcPct val="100000"/>
              </a:lnSpc>
              <a:spcBef>
                <a:spcPts val="110"/>
              </a:spcBef>
              <a:buFont typeface="Arial" panose="02080604020202020204" pitchFamily="34" charset="0"/>
              <a:buNone/>
            </a:pPr>
            <a:r>
              <a:rPr lang="en-US" sz="3600">
                <a:latin typeface="+mn-ea"/>
                <a:cs typeface="+mn-ea"/>
              </a:rPr>
              <a:t>Guess: A bar chart of temperatures of the days of the week</a:t>
            </a:r>
            <a:endParaRPr lang="en-US" sz="3600"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NARAL LAYOUTS">
  <a:themeElements>
    <a:clrScheme name="Personalizzato 15">
      <a:dk1>
        <a:srgbClr val="0A091B"/>
      </a:dk1>
      <a:lt1>
        <a:srgbClr val="FFFFFF"/>
      </a:lt1>
      <a:dk2>
        <a:srgbClr val="858591"/>
      </a:dk2>
      <a:lt2>
        <a:srgbClr val="FFFFFF"/>
      </a:lt2>
      <a:accent1>
        <a:srgbClr val="1166B3"/>
      </a:accent1>
      <a:accent2>
        <a:srgbClr val="C0C0C8"/>
      </a:accent2>
      <a:accent3>
        <a:srgbClr val="1166B3"/>
      </a:accent3>
      <a:accent4>
        <a:srgbClr val="1166B3"/>
      </a:accent4>
      <a:accent5>
        <a:srgbClr val="1166B3"/>
      </a:accent5>
      <a:accent6>
        <a:srgbClr val="00B0F0"/>
      </a:accent6>
      <a:hlink>
        <a:srgbClr val="0084B4"/>
      </a:hlink>
      <a:folHlink>
        <a:srgbClr val="5CD3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AM SLIDES">
  <a:themeElements>
    <a:clrScheme name="Personalizzato 15">
      <a:dk1>
        <a:srgbClr val="0A091B"/>
      </a:dk1>
      <a:lt1>
        <a:srgbClr val="FFFFFF"/>
      </a:lt1>
      <a:dk2>
        <a:srgbClr val="858591"/>
      </a:dk2>
      <a:lt2>
        <a:srgbClr val="FFFFFF"/>
      </a:lt2>
      <a:accent1>
        <a:srgbClr val="1166B3"/>
      </a:accent1>
      <a:accent2>
        <a:srgbClr val="C0C0C8"/>
      </a:accent2>
      <a:accent3>
        <a:srgbClr val="1166B3"/>
      </a:accent3>
      <a:accent4>
        <a:srgbClr val="1166B3"/>
      </a:accent4>
      <a:accent5>
        <a:srgbClr val="1166B3"/>
      </a:accent5>
      <a:accent6>
        <a:srgbClr val="00B0F0"/>
      </a:accent6>
      <a:hlink>
        <a:srgbClr val="0084B4"/>
      </a:hlink>
      <a:folHlink>
        <a:srgbClr val="5CD3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LIDES WITH IMAGES">
  <a:themeElements>
    <a:clrScheme name="Personalizzato 15">
      <a:dk1>
        <a:srgbClr val="0A091B"/>
      </a:dk1>
      <a:lt1>
        <a:srgbClr val="FFFFFF"/>
      </a:lt1>
      <a:dk2>
        <a:srgbClr val="858591"/>
      </a:dk2>
      <a:lt2>
        <a:srgbClr val="FFFFFF"/>
      </a:lt2>
      <a:accent1>
        <a:srgbClr val="1166B3"/>
      </a:accent1>
      <a:accent2>
        <a:srgbClr val="C0C0C8"/>
      </a:accent2>
      <a:accent3>
        <a:srgbClr val="1166B3"/>
      </a:accent3>
      <a:accent4>
        <a:srgbClr val="1166B3"/>
      </a:accent4>
      <a:accent5>
        <a:srgbClr val="1166B3"/>
      </a:accent5>
      <a:accent6>
        <a:srgbClr val="00B0F0"/>
      </a:accent6>
      <a:hlink>
        <a:srgbClr val="0084B4"/>
      </a:hlink>
      <a:folHlink>
        <a:srgbClr val="5CD3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ORTFOLIO">
  <a:themeElements>
    <a:clrScheme name="Personalizzato 15">
      <a:dk1>
        <a:srgbClr val="0A091B"/>
      </a:dk1>
      <a:lt1>
        <a:srgbClr val="FFFFFF"/>
      </a:lt1>
      <a:dk2>
        <a:srgbClr val="858591"/>
      </a:dk2>
      <a:lt2>
        <a:srgbClr val="FFFFFF"/>
      </a:lt2>
      <a:accent1>
        <a:srgbClr val="1166B3"/>
      </a:accent1>
      <a:accent2>
        <a:srgbClr val="C0C0C8"/>
      </a:accent2>
      <a:accent3>
        <a:srgbClr val="1166B3"/>
      </a:accent3>
      <a:accent4>
        <a:srgbClr val="1166B3"/>
      </a:accent4>
      <a:accent5>
        <a:srgbClr val="1166B3"/>
      </a:accent5>
      <a:accent6>
        <a:srgbClr val="00B0F0"/>
      </a:accent6>
      <a:hlink>
        <a:srgbClr val="0084B4"/>
      </a:hlink>
      <a:folHlink>
        <a:srgbClr val="5CD3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7009</Words>
  <Application>WPS Presentation</Application>
  <PresentationFormat>Personalizzato</PresentationFormat>
  <Paragraphs>482</Paragraphs>
  <Slides>46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46</vt:i4>
      </vt:variant>
    </vt:vector>
  </HeadingPairs>
  <TitlesOfParts>
    <vt:vector size="67" baseType="lpstr">
      <vt:lpstr>Arial</vt:lpstr>
      <vt:lpstr>SimSun</vt:lpstr>
      <vt:lpstr>Wingdings</vt:lpstr>
      <vt:lpstr>Nimbus Roman No9 L</vt:lpstr>
      <vt:lpstr>Roboto Condensed</vt:lpstr>
      <vt:lpstr>Dhurjati</vt:lpstr>
      <vt:lpstr>Lucida Sans Unicode</vt:lpstr>
      <vt:lpstr>Gubbi</vt:lpstr>
      <vt:lpstr>Microsoft Sans Serif</vt:lpstr>
      <vt:lpstr>Roboto</vt:lpstr>
      <vt:lpstr>Microsoft YaHei</vt:lpstr>
      <vt:lpstr>Droid Sans Fallback</vt:lpstr>
      <vt:lpstr>Arial Unicode MS</vt:lpstr>
      <vt:lpstr>Calibri</vt:lpstr>
      <vt:lpstr>DejaVu Sans</vt:lpstr>
      <vt:lpstr>C059</vt:lpstr>
      <vt:lpstr>OpenSymbol</vt:lpstr>
      <vt:lpstr>GENARAL LAYOUTS</vt:lpstr>
      <vt:lpstr>TEAM SLIDES</vt:lpstr>
      <vt:lpstr>SLIDES WITH IMAGES</vt:lpstr>
      <vt:lpstr>PORTFOLIO</vt:lpstr>
      <vt:lpstr>PowerPoint 演示文稿</vt:lpstr>
      <vt:lpstr>Plotly</vt:lpstr>
      <vt:lpstr>Dash</vt:lpstr>
      <vt:lpstr>Why ?</vt:lpstr>
      <vt:lpstr>Plotly</vt:lpstr>
      <vt:lpstr>The importance of documentation</vt:lpstr>
      <vt:lpstr>The Plotly Figure </vt:lpstr>
      <vt:lpstr>Inside the Plotly Figure</vt:lpstr>
      <vt:lpstr>Inside out figure</vt:lpstr>
      <vt:lpstr>Creating our Figure</vt:lpstr>
      <vt:lpstr>Our Figure relevated</vt:lpstr>
      <vt:lpstr>Plotly’s instant interactivity</vt:lpstr>
      <vt:lpstr>Plotly’s instant interactivity </vt:lpstr>
      <vt:lpstr>Univariate visualizations</vt:lpstr>
      <vt:lpstr>What are univariate plots?</vt:lpstr>
      <vt:lpstr>Bar Charts</vt:lpstr>
      <vt:lpstr>Bar chart</vt:lpstr>
      <vt:lpstr>Histograms</vt:lpstr>
      <vt:lpstr>Line chart</vt:lpstr>
      <vt:lpstr>Line chart</vt:lpstr>
      <vt:lpstr>PowerPoint 演示文稿</vt:lpstr>
      <vt:lpstr>PowerPoint 演示文稿</vt:lpstr>
      <vt:lpstr>Why customize color?</vt:lpstr>
      <vt:lpstr>Specifying colors in plotly.express</vt:lpstr>
      <vt:lpstr>Our colors revealed</vt:lpstr>
      <vt:lpstr>Specific colors in plotly.express</vt:lpstr>
      <vt:lpstr>Our colors revealed</vt:lpstr>
      <vt:lpstr>Using built-in color scales</vt:lpstr>
      <vt:lpstr>Dash</vt:lpstr>
      <vt:lpstr>How does it work?</vt:lpstr>
      <vt:lpstr>Core components</vt:lpstr>
      <vt:lpstr>Layout</vt:lpstr>
      <vt:lpstr>Callbacks</vt:lpstr>
      <vt:lpstr>Callbacks</vt:lpstr>
      <vt:lpstr>Callbacks</vt:lpstr>
      <vt:lpstr>Css and dash-bootstrap-components</vt:lpstr>
      <vt:lpstr>Css and dash-bootstrap-components </vt:lpstr>
      <vt:lpstr>Dash</vt:lpstr>
      <vt:lpstr>Installation</vt:lpstr>
      <vt:lpstr>PowerPoint 演示文稿</vt:lpstr>
      <vt:lpstr>PowerPoint 演示文稿</vt:lpstr>
      <vt:lpstr>First steps</vt:lpstr>
      <vt:lpstr>Layout</vt:lpstr>
      <vt:lpstr>Layout</vt:lpstr>
      <vt:lpstr>PowerPoint 演示文稿</vt:lpstr>
      <vt:lpstr>PowerPoint 演示文稿</vt:lpstr>
    </vt:vector>
  </TitlesOfParts>
  <Company>diakov.net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Fondazione Bruno Kessler</dc:creator>
  <cp:lastModifiedBy>cstefani</cp:lastModifiedBy>
  <cp:revision>1063</cp:revision>
  <dcterms:created xsi:type="dcterms:W3CDTF">2023-06-25T21:44:11Z</dcterms:created>
  <dcterms:modified xsi:type="dcterms:W3CDTF">2023-06-25T21:44:11Z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1033-11.1.0.11664</vt:lpwstr>
  </property>
</Properties>
</file>